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91" r:id="rId4"/>
    <p:sldId id="292" r:id="rId5"/>
    <p:sldId id="313" r:id="rId6"/>
    <p:sldId id="314" r:id="rId7"/>
    <p:sldId id="259" r:id="rId8"/>
    <p:sldId id="260" r:id="rId9"/>
    <p:sldId id="261" r:id="rId10"/>
    <p:sldId id="264" r:id="rId11"/>
    <p:sldId id="263" r:id="rId12"/>
    <p:sldId id="262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7" r:id="rId37"/>
    <p:sldId id="288" r:id="rId38"/>
    <p:sldId id="289" r:id="rId39"/>
    <p:sldId id="294" r:id="rId40"/>
    <p:sldId id="300" r:id="rId41"/>
    <p:sldId id="302" r:id="rId42"/>
    <p:sldId id="301" r:id="rId43"/>
    <p:sldId id="293" r:id="rId44"/>
    <p:sldId id="295" r:id="rId45"/>
    <p:sldId id="296" r:id="rId46"/>
    <p:sldId id="298" r:id="rId47"/>
    <p:sldId id="299" r:id="rId48"/>
    <p:sldId id="309" r:id="rId49"/>
    <p:sldId id="310" r:id="rId50"/>
    <p:sldId id="311" r:id="rId51"/>
    <p:sldId id="312" r:id="rId52"/>
    <p:sldId id="303" r:id="rId53"/>
    <p:sldId id="304" r:id="rId54"/>
    <p:sldId id="305" r:id="rId55"/>
    <p:sldId id="306" r:id="rId56"/>
    <p:sldId id="308" r:id="rId57"/>
    <p:sldId id="30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5F9DA4-7976-4BCE-9E63-4DE102AAD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Precast Show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7C670-80B8-4504-8D7C-5BD72EAA87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4CFAA-45FD-4D32-80FC-D70FE7264B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NPCA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534EA-59E0-493C-8BC8-0ED96264DE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D488-9C94-4CFE-A393-B342EC832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677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Precast Show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NPCA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E2866-7235-453C-BD1D-9966DE9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14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D77-7A3F-004B-AB2F-CD7ADCE34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227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A8A9D-FE3A-5241-B308-012527CE76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024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Name, Company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5398E-79D8-AC4C-9406-41B848B9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48E9-F97F-7B4F-B9D1-E6240A29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4027-2732-3146-94E9-F0BC5DC9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C586-58A9-1048-9BEC-E185D3B1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7C50F-6947-EA4C-AA13-B65DAF20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5FB7-027D-9647-9E3B-337B6ADF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894A-0C54-2149-B4FF-28AB56CB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ECE4-674E-C049-9297-BF58A7D1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C839C-3CCA-314D-B203-5BABE9C5C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E136B-1CE0-9049-B5E9-CF0486994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4D578-06B3-5F49-B22C-7EC04A82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8072-4D5D-5443-8384-BA596F10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A8C7-90C0-1A47-B6A9-DD419C8B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8879-15FD-DE42-8AC9-56C8B386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C7A6-2E30-4F40-B446-17CB90D10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CF393-BFD0-D648-80BD-A3E051FE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D899-E4E0-C841-9E27-B34884A9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B8CF-7837-7F44-B2CF-F21A004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9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7849-83FF-AC4D-8492-CDC569E6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9FBF0-E4C7-2F4C-8121-3505184C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0EF4-2753-2042-8DA9-42910724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4347A-773A-AF4F-86CD-18F26B9B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BA1BA-EB98-A645-A3AE-BF83C169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86C0-8237-F149-B14B-5C4BE730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011C-61F7-F342-916F-F02321CDD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D2DD2-4808-1F41-B21C-85756CC5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6C551-524F-5647-9936-B5B0261B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065C6-9898-7D4D-B8EC-55D93B45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CF8F1-9C7D-AA45-A893-AB5B8F59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B0E3-F1B2-9E47-B634-18A6E856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0817-16D0-0E49-9AD6-06F8F3DF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3DA6B-37B2-E844-AAE5-38381EFCA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B3D98-0024-264D-BB21-8FEF9199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5CBFD-9184-884A-A819-D60E18176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104C1-952E-E144-8048-F6D0F121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217B2-AA57-DE45-83C9-9E5B2EC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154DA-88A2-A84F-816F-A5E3B841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FEC6-9A6A-5449-8BE6-98849BC0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6C0D8-5C79-F747-8C03-7D0C43F2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198EE-B76F-8341-92BC-B67CBEC5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D6F5C-5351-9841-9FD7-BAD534A5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DD641-3B56-3345-AF3F-B3CDE11C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90A6E-D6E4-744B-8D3D-C72CE252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2B75C-E4B1-DD49-BDBC-EFC1490E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9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8E44-A019-CB49-A39F-47EECAC8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29AB-3E65-BD49-8360-24FDCDD5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C682F-CF0A-0642-A89E-16651A25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C4C15-EADE-BA4B-B7D0-72E6F25D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B8513-7056-D04E-9B6F-C44883EA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6C95-A48C-9B41-8060-73CB8C6F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08E4-2A92-C04F-B8E3-61A1B1F2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CCB6D-9DA8-394A-BBFA-2B77CCFA8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678E3-2FE0-ED47-9EFC-BC0420DB8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53CE1-24D5-B040-9987-0FEED644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F954F-9630-424D-8045-8FC1851B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E7D4D-7DAB-A240-A515-52D49BBF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F873188-7ABD-0144-AAAD-D627773AB4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C1B92-397C-3B40-B04F-DED27468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B791C-4385-0849-911D-36B6A065B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2FB7-FB79-0945-A0F9-037722464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0960-8A7B-D24A-96C0-F539781A138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AB396-6AC2-2A4D-92E9-ECE5069E9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C2E5-221A-D347-8DDC-51E60FFC8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1D10-CC35-0C46-AAF6-AF3DA179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8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4C24-FCEB-484D-A14E-7F468FAD6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Hatches and Holes</a:t>
            </a:r>
            <a:br>
              <a:rPr lang="en-US" sz="4800" b="1" dirty="0"/>
            </a:br>
            <a:r>
              <a:rPr lang="en-US" sz="3600" b="1" dirty="0"/>
              <a:t>Design Impacts on Underground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805F4-EBBD-864B-9FD2-8E0BD922A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00B050"/>
                </a:solidFill>
                <a:latin typeface="Impact" panose="020B080603090205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Precast Concrete Association of New York</a:t>
            </a:r>
          </a:p>
          <a:p>
            <a:r>
              <a:rPr lang="en-US" dirty="0"/>
              <a:t>Ronald Thornton, P.E.</a:t>
            </a:r>
          </a:p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45083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5D0C-06F2-659F-EDD7-41B4BBFCA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3353-5A54-0C61-1C06-D32BE107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78553-BA5C-EBB1-EBB3-81397EAE3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(2) Basic Load Types</a:t>
            </a:r>
          </a:p>
          <a:p>
            <a:pPr lvl="1"/>
            <a:r>
              <a:rPr lang="en-US" dirty="0"/>
              <a:t>Concentrated</a:t>
            </a:r>
          </a:p>
          <a:p>
            <a:pPr lvl="1"/>
            <a:r>
              <a:rPr lang="en-US" dirty="0"/>
              <a:t>Uniform or Superimposed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210F5-8F2E-F34F-DF1D-1CCE164EE691}"/>
              </a:ext>
            </a:extLst>
          </p:cNvPr>
          <p:cNvSpPr/>
          <p:nvPr/>
        </p:nvSpPr>
        <p:spPr bwMode="auto">
          <a:xfrm>
            <a:off x="4719574" y="4539060"/>
            <a:ext cx="54864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ADE06A4-E02A-274F-FA52-F13C5BB4D260}"/>
              </a:ext>
            </a:extLst>
          </p:cNvPr>
          <p:cNvSpPr/>
          <p:nvPr/>
        </p:nvSpPr>
        <p:spPr bwMode="auto">
          <a:xfrm>
            <a:off x="4716162" y="5092363"/>
            <a:ext cx="381000" cy="457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0876B3D-468F-6EEC-0BC6-D6E80BEEA433}"/>
              </a:ext>
            </a:extLst>
          </p:cNvPr>
          <p:cNvSpPr/>
          <p:nvPr/>
        </p:nvSpPr>
        <p:spPr bwMode="auto">
          <a:xfrm>
            <a:off x="9824974" y="5072460"/>
            <a:ext cx="381000" cy="4572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66833-7971-3F88-FB01-DF7D0288D4A8}"/>
              </a:ext>
            </a:extLst>
          </p:cNvPr>
          <p:cNvSpPr txBox="1"/>
          <p:nvPr/>
        </p:nvSpPr>
        <p:spPr>
          <a:xfrm>
            <a:off x="4717868" y="4092664"/>
            <a:ext cx="5489812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6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Uniform or Superimposed load, w(</a:t>
            </a:r>
            <a:r>
              <a:rPr lang="en-US" sz="2400" dirty="0" err="1"/>
              <a:t>lbs</a:t>
            </a:r>
            <a:r>
              <a:rPr lang="en-US" sz="2400" dirty="0"/>
              <a:t>/sf)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2F4FD4-6047-FB60-179F-4FE9B4A43FB2}"/>
              </a:ext>
            </a:extLst>
          </p:cNvPr>
          <p:cNvCxnSpPr>
            <a:endCxn id="7" idx="0"/>
          </p:cNvCxnSpPr>
          <p:nvPr/>
        </p:nvCxnSpPr>
        <p:spPr bwMode="auto">
          <a:xfrm>
            <a:off x="7462774" y="3263563"/>
            <a:ext cx="0" cy="8291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64910F-777D-E4FB-F65E-9886776993F8}"/>
              </a:ext>
            </a:extLst>
          </p:cNvPr>
          <p:cNvSpPr txBox="1"/>
          <p:nvPr/>
        </p:nvSpPr>
        <p:spPr>
          <a:xfrm>
            <a:off x="6035730" y="2454478"/>
            <a:ext cx="285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Concentrated Load</a:t>
            </a:r>
          </a:p>
          <a:p>
            <a:pPr algn="ctr"/>
            <a:r>
              <a:rPr lang="en-US" sz="2400" dirty="0"/>
              <a:t>P (</a:t>
            </a:r>
            <a:r>
              <a:rPr lang="en-US" sz="2400" dirty="0" err="1"/>
              <a:t>lbs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717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0CF4-FCBE-DD8E-E7EA-56E3DA31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2950-3FC7-B589-E19B-3337F9A6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F611-3DBB-C7C7-69F1-F4FDB6B5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Load Types and Categories</a:t>
            </a: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ACI 318 Designations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Dead Loads, D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Live Loads, L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Lateral Earth &amp; Hydrostatic Loads, H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Seismic, E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Wind, W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Snow,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2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19B-BF98-5546-BCA8-58CF8EA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94E-A571-A741-BF81-5C02366A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ACI 318 Load Combinations</a:t>
            </a: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U = Ultimate Load</a:t>
            </a:r>
          </a:p>
          <a:p>
            <a:pPr lvl="2"/>
            <a:r>
              <a:rPr lang="en-US" sz="2400" dirty="0">
                <a:latin typeface="Arial" pitchFamily="34" charset="0"/>
                <a:cs typeface="Arial" pitchFamily="34" charset="0"/>
              </a:rPr>
              <a:t>1.4D</a:t>
            </a:r>
          </a:p>
          <a:p>
            <a:pPr lvl="2"/>
            <a:r>
              <a:rPr lang="en-US" sz="2400" dirty="0">
                <a:latin typeface="Arial" pitchFamily="34" charset="0"/>
                <a:cs typeface="Arial" pitchFamily="34" charset="0"/>
              </a:rPr>
              <a:t>1.2D + 1.6L + 0.5S</a:t>
            </a:r>
          </a:p>
          <a:p>
            <a:pPr lvl="2"/>
            <a:r>
              <a:rPr lang="en-US" sz="2400" dirty="0">
                <a:latin typeface="Arial" pitchFamily="34" charset="0"/>
                <a:cs typeface="Arial" pitchFamily="34" charset="0"/>
              </a:rPr>
              <a:t>0.9D + 1.0E</a:t>
            </a:r>
          </a:p>
          <a:p>
            <a:pPr lvl="2"/>
            <a:r>
              <a:rPr lang="en-US" sz="2400" dirty="0">
                <a:latin typeface="Arial" pitchFamily="34" charset="0"/>
                <a:cs typeface="Arial" pitchFamily="34" charset="0"/>
              </a:rPr>
              <a:t>1.6H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4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3173B-3F52-A863-8689-BC1FADD1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DDFB-578B-7D7E-1B52-6E441000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706E-DC80-C6D7-B927-D59AA109E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Slab Design</a:t>
            </a:r>
          </a:p>
          <a:p>
            <a:pPr lvl="1"/>
            <a:r>
              <a:rPr lang="en-US" dirty="0"/>
              <a:t>Traffic Loads</a:t>
            </a:r>
          </a:p>
          <a:p>
            <a:pPr lvl="1"/>
            <a:r>
              <a:rPr lang="en-US" dirty="0"/>
              <a:t>Non-Traffic (Pedestrian)</a:t>
            </a:r>
          </a:p>
        </p:txBody>
      </p:sp>
      <p:pic>
        <p:nvPicPr>
          <p:cNvPr id="4" name="Content Placeholder 4" descr="A picture containing outdoor, box, small, sitting&#10;&#10;Description automatically generated">
            <a:extLst>
              <a:ext uri="{FF2B5EF4-FFF2-40B4-BE49-F238E27FC236}">
                <a16:creationId xmlns:a16="http://schemas.microsoft.com/office/drawing/2014/main" id="{E3A7B331-7FB0-12F5-2173-3AACD3FA5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34981" y="2422143"/>
            <a:ext cx="6497080" cy="3158302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E7BBE238-E8D3-34C3-6736-9D2164CAA74C}"/>
              </a:ext>
            </a:extLst>
          </p:cNvPr>
          <p:cNvSpPr/>
          <p:nvPr/>
        </p:nvSpPr>
        <p:spPr bwMode="auto">
          <a:xfrm>
            <a:off x="8935995" y="1493617"/>
            <a:ext cx="1381022" cy="369792"/>
          </a:xfrm>
          <a:prstGeom prst="borderCallout1">
            <a:avLst>
              <a:gd name="adj1" fmla="val 51250"/>
              <a:gd name="adj2" fmla="val 531"/>
              <a:gd name="adj3" fmla="val 472300"/>
              <a:gd name="adj4" fmla="val -8417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TOP SLAB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E3A7-757E-AA00-84D0-0FF1E7052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A7E8-A962-945C-D89B-AEECD4F9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5BCA-8718-2F86-1EAE-892C8E107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Traffic Loads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H20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HS20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HS20-44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HS20 Plus 30% Impact</a:t>
            </a:r>
          </a:p>
          <a:p>
            <a:pPr lvl="2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" descr="Cartoon Confused Person Vector Illustration Royalty Free Cliparts, Vectors,  And Stock Illustration. Image 67974619.">
            <a:extLst>
              <a:ext uri="{FF2B5EF4-FFF2-40B4-BE49-F238E27FC236}">
                <a16:creationId xmlns:a16="http://schemas.microsoft.com/office/drawing/2014/main" id="{91604C15-F0AA-07B1-4EED-C59103A9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05" y="1616675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356C8-298C-4591-44B8-3B420E016199}"/>
              </a:ext>
            </a:extLst>
          </p:cNvPr>
          <p:cNvSpPr txBox="1"/>
          <p:nvPr/>
        </p:nvSpPr>
        <p:spPr>
          <a:xfrm>
            <a:off x="1157416" y="437874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THERE IS NO DIFFERENCE!!!</a:t>
            </a:r>
          </a:p>
        </p:txBody>
      </p:sp>
    </p:spTree>
    <p:extLst>
      <p:ext uri="{BB962C8B-B14F-4D97-AF65-F5344CB8AC3E}">
        <p14:creationId xmlns:p14="http://schemas.microsoft.com/office/powerpoint/2010/main" val="2130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8DFFE-E977-B940-1AFA-C28E4A360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71C6-5FD0-290F-ECEB-0CAD7472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5A509-3171-4F0A-85B4-3F330430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69" y="1390388"/>
            <a:ext cx="3581400" cy="4777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A75FB-FC56-7D77-939C-E86397119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19" y="1200944"/>
            <a:ext cx="2936383" cy="39924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DAC5851-DCE3-0882-BEA0-6F2E004830B1}"/>
              </a:ext>
            </a:extLst>
          </p:cNvPr>
          <p:cNvSpPr/>
          <p:nvPr/>
        </p:nvSpPr>
        <p:spPr bwMode="auto">
          <a:xfrm>
            <a:off x="5185719" y="3608486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28DE11-7FD5-A588-5023-07FF9EA063FA}"/>
              </a:ext>
            </a:extLst>
          </p:cNvPr>
          <p:cNvSpPr/>
          <p:nvPr/>
        </p:nvSpPr>
        <p:spPr bwMode="auto">
          <a:xfrm>
            <a:off x="6293303" y="3117585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780DB-F3EB-1648-5264-728ECE17B232}"/>
              </a:ext>
            </a:extLst>
          </p:cNvPr>
          <p:cNvSpPr/>
          <p:nvPr/>
        </p:nvSpPr>
        <p:spPr bwMode="auto">
          <a:xfrm>
            <a:off x="7391853" y="3077314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389A8E-C4AA-F2EB-4D77-83AE3D08E3A7}"/>
              </a:ext>
            </a:extLst>
          </p:cNvPr>
          <p:cNvSpPr/>
          <p:nvPr/>
        </p:nvSpPr>
        <p:spPr bwMode="auto">
          <a:xfrm>
            <a:off x="6293303" y="4071144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2753DE-BBCA-5573-BB8D-2281029F854F}"/>
              </a:ext>
            </a:extLst>
          </p:cNvPr>
          <p:cNvSpPr/>
          <p:nvPr/>
        </p:nvSpPr>
        <p:spPr bwMode="auto">
          <a:xfrm>
            <a:off x="10443519" y="1424893"/>
            <a:ext cx="1219200" cy="982551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2D0725-DF8B-4DDE-5B5D-EF89548BF3F7}"/>
              </a:ext>
            </a:extLst>
          </p:cNvPr>
          <p:cNvSpPr/>
          <p:nvPr/>
        </p:nvSpPr>
        <p:spPr>
          <a:xfrm>
            <a:off x="8767119" y="3232944"/>
            <a:ext cx="220345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094F-FD3A-167B-15BB-30F949B5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978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Vehicle Loads</a:t>
            </a:r>
          </a:p>
          <a:p>
            <a:pPr lvl="1"/>
            <a:r>
              <a:rPr lang="en-US" dirty="0"/>
              <a:t>ASTM C857</a:t>
            </a:r>
          </a:p>
          <a:p>
            <a:pPr lvl="1"/>
            <a:r>
              <a:rPr lang="en-US" dirty="0"/>
              <a:t>ASTM C890</a:t>
            </a:r>
          </a:p>
          <a:p>
            <a:r>
              <a:rPr lang="en-US" sz="2400" dirty="0"/>
              <a:t>Top slab designs are typically based on a single wheel load</a:t>
            </a:r>
          </a:p>
          <a:p>
            <a:r>
              <a:rPr lang="en-US" sz="2400" dirty="0"/>
              <a:t>Earth fill3 &lt;2’ are considered concentrated</a:t>
            </a:r>
          </a:p>
          <a:p>
            <a:r>
              <a:rPr lang="en-US" sz="2400" dirty="0"/>
              <a:t>Earth fills &gt;2’ are distributed through fill</a:t>
            </a:r>
          </a:p>
        </p:txBody>
      </p:sp>
    </p:spTree>
    <p:extLst>
      <p:ext uri="{BB962C8B-B14F-4D97-AF65-F5344CB8AC3E}">
        <p14:creationId xmlns:p14="http://schemas.microsoft.com/office/powerpoint/2010/main" val="15336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EDBF6-00A1-CC84-C26C-2E1B1D79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6F38-6867-5E00-BD5E-FF7012C8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ABE3-DD1A-5FD7-4198-1A21C9B4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Vehicle Loads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E56AE8-A221-3B38-4F1A-075641A3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22580"/>
          <a:stretch>
            <a:fillRect/>
          </a:stretch>
        </p:blipFill>
        <p:spPr bwMode="auto">
          <a:xfrm>
            <a:off x="343630" y="2237180"/>
            <a:ext cx="8315422" cy="336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19830-C063-863A-02B4-7949F8D97E6A}"/>
              </a:ext>
            </a:extLst>
          </p:cNvPr>
          <p:cNvSpPr txBox="1"/>
          <p:nvPr/>
        </p:nvSpPr>
        <p:spPr>
          <a:xfrm>
            <a:off x="7536581" y="4552749"/>
            <a:ext cx="1122471" cy="118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37E5E-49D2-87C8-E5D2-AEDCA70CDBF2}"/>
              </a:ext>
            </a:extLst>
          </p:cNvPr>
          <p:cNvSpPr/>
          <p:nvPr/>
        </p:nvSpPr>
        <p:spPr bwMode="auto">
          <a:xfrm>
            <a:off x="8482426" y="4242487"/>
            <a:ext cx="304800" cy="76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07AD4-8F9E-7C4F-EBD6-76DA3F1BD4E5}"/>
              </a:ext>
            </a:extLst>
          </p:cNvPr>
          <p:cNvSpPr/>
          <p:nvPr/>
        </p:nvSpPr>
        <p:spPr bwMode="auto">
          <a:xfrm>
            <a:off x="8482426" y="4166287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934D245-BF62-8589-4607-521F3DC3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057" y="4498803"/>
            <a:ext cx="1025614" cy="14532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8A465EE6-B00D-88B5-9657-08FD9CA85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3408" y="4128375"/>
            <a:ext cx="2421588" cy="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C707D47-0D8A-D3A5-13E0-BCBF17F6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274" y="3900470"/>
            <a:ext cx="1059801" cy="48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Grade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8A30C0A3-340E-19D8-FF0C-1A187566A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7077" y="4498803"/>
            <a:ext cx="498562" cy="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21F763B5-789D-7F2D-C6FD-3D73C119F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8949" y="4128375"/>
            <a:ext cx="950" cy="356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5B4C2E8D-BE7F-FE3C-AAA5-52495FE1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00" y="4199199"/>
            <a:ext cx="769210" cy="4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2’-0”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914D5784-E202-0143-93DB-26B06385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3233" y="3462723"/>
            <a:ext cx="135799" cy="655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id="{4A89AD96-134E-8D5E-5F3E-A6A5217FB7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1952" y="3464623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7771CFF2-7E42-FA43-D501-5557E6052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1003" y="3540608"/>
            <a:ext cx="950" cy="5015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6">
            <a:extLst>
              <a:ext uri="{FF2B5EF4-FFF2-40B4-BE49-F238E27FC236}">
                <a16:creationId xmlns:a16="http://schemas.microsoft.com/office/drawing/2014/main" id="{94163F4B-DC11-B7F9-5CDC-C20C77C81E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88154" y="4041162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0DE7EB35-BD5A-94BE-D230-6B6F52EE6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2830" y="3464623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id="{17005C72-34AB-D51E-9F3E-F8C74FB9D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33162" y="3534909"/>
            <a:ext cx="950" cy="5015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0A2447D1-F831-C9DF-9719-5A16B8E8E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79032" y="4041162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4CCD4B1D-4162-6164-71EB-59E997644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661" y="4559591"/>
            <a:ext cx="103700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8C09337E-ABFE-602B-9083-332E14CCE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158" y="5193119"/>
            <a:ext cx="1018017" cy="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7E38011C-6F70-068B-60F2-682DCCF0E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1488" y="4134074"/>
            <a:ext cx="156666" cy="415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30D2E7E1-1995-62D9-8181-3B51A8A47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238" y="4139604"/>
            <a:ext cx="134849" cy="409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F7E298D7-5AD7-B6EA-36ED-036B5ED52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4888" y="3025312"/>
            <a:ext cx="950" cy="4558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4D24F765-6D14-516B-2D84-6752B9FB6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5075" y="4139604"/>
            <a:ext cx="5013" cy="409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B804A6FB-01B3-B6D1-4836-53DF4E74F3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88688" y="4128375"/>
            <a:ext cx="0" cy="420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BB35D162-28AD-2ACB-6FFD-73C1BAA6A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2540" y="4139604"/>
            <a:ext cx="4748" cy="4097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1BE2CC-A44A-4598-5B76-598BD95C95B2}"/>
              </a:ext>
            </a:extLst>
          </p:cNvPr>
          <p:cNvSpPr txBox="1"/>
          <p:nvPr/>
        </p:nvSpPr>
        <p:spPr>
          <a:xfrm>
            <a:off x="10463626" y="3091137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(A16 Load)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49C8E0BC-D7E5-8E63-F396-76B8E4A2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288" y="3462723"/>
            <a:ext cx="135799" cy="655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A24F4970-19B4-3966-5A5C-65C1DFAC83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66007" y="3464623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5">
            <a:extLst>
              <a:ext uri="{FF2B5EF4-FFF2-40B4-BE49-F238E27FC236}">
                <a16:creationId xmlns:a16="http://schemas.microsoft.com/office/drawing/2014/main" id="{2469BA81-63EC-A401-3C02-627E67F09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65058" y="3540608"/>
            <a:ext cx="950" cy="5015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43B5F67B-7339-EF6D-CE6F-C8A4A8B137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62209" y="4041162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751951AC-4F74-6F44-418A-CB93F5492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6885" y="3464623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23837B4F-7FD1-ED40-7B56-8B6645BF3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7217" y="3534909"/>
            <a:ext cx="950" cy="5015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19">
            <a:extLst>
              <a:ext uri="{FF2B5EF4-FFF2-40B4-BE49-F238E27FC236}">
                <a16:creationId xmlns:a16="http://schemas.microsoft.com/office/drawing/2014/main" id="{1F7C76AB-D4E5-5903-03E7-B8ACD46EF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53087" y="4041162"/>
            <a:ext cx="50331" cy="721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7D2F-91ED-7389-9B62-3EB684D0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DE68-A7FA-9571-2C27-BEEE4C78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291C-0B40-440B-4D00-6EB5C224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Walls</a:t>
            </a:r>
          </a:p>
          <a:p>
            <a:pPr lvl="1"/>
            <a:r>
              <a:rPr lang="en-US" dirty="0"/>
              <a:t>Top Slab</a:t>
            </a:r>
          </a:p>
          <a:p>
            <a:pPr lvl="1"/>
            <a:r>
              <a:rPr lang="en-US" dirty="0"/>
              <a:t>Walls</a:t>
            </a:r>
          </a:p>
          <a:p>
            <a:pPr lvl="2"/>
            <a:r>
              <a:rPr lang="en-US" dirty="0"/>
              <a:t>Mono Top</a:t>
            </a:r>
          </a:p>
          <a:p>
            <a:pPr lvl="2"/>
            <a:r>
              <a:rPr lang="en-US" dirty="0"/>
              <a:t>Risers</a:t>
            </a:r>
          </a:p>
          <a:p>
            <a:pPr lvl="2"/>
            <a:r>
              <a:rPr lang="en-US" dirty="0"/>
              <a:t>Mono/Integral Base</a:t>
            </a:r>
          </a:p>
          <a:p>
            <a:pPr lvl="1"/>
            <a:r>
              <a:rPr lang="en-US" dirty="0"/>
              <a:t>Base slab</a:t>
            </a:r>
          </a:p>
        </p:txBody>
      </p:sp>
      <p:pic>
        <p:nvPicPr>
          <p:cNvPr id="4" name="Content Placeholder 4" descr="A picture containing outdoor, box, small, sitting&#10;&#10;Description automatically generated">
            <a:extLst>
              <a:ext uri="{FF2B5EF4-FFF2-40B4-BE49-F238E27FC236}">
                <a16:creationId xmlns:a16="http://schemas.microsoft.com/office/drawing/2014/main" id="{7BFD06CA-B374-264D-B44C-2FF0ABB19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4851" y="2441035"/>
            <a:ext cx="6497080" cy="315830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BF42BC5B-1092-CD86-10F6-592C51A3DA95}"/>
              </a:ext>
            </a:extLst>
          </p:cNvPr>
          <p:cNvSpPr/>
          <p:nvPr/>
        </p:nvSpPr>
        <p:spPr bwMode="auto">
          <a:xfrm>
            <a:off x="3890834" y="4444949"/>
            <a:ext cx="1381022" cy="369792"/>
          </a:xfrm>
          <a:prstGeom prst="borderCallout1">
            <a:avLst>
              <a:gd name="adj1" fmla="val 51250"/>
              <a:gd name="adj2" fmla="val 98713"/>
              <a:gd name="adj3" fmla="val -101732"/>
              <a:gd name="adj4" fmla="val 15555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JOINTS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729363-280E-2DFE-31A3-4A4968FA316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271856" y="3361038"/>
            <a:ext cx="824144" cy="1268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2AC5-C3A9-A7E4-2C7F-5189A4C9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B158-6760-A873-C70F-697F74B2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3378C-7817-E788-1A69-9DC2E0DB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514" cy="4351338"/>
          </a:xfrm>
        </p:spPr>
        <p:txBody>
          <a:bodyPr/>
          <a:lstStyle/>
          <a:p>
            <a:r>
              <a:rPr lang="en-US" dirty="0"/>
              <a:t>Lateral Earth Loads</a:t>
            </a:r>
          </a:p>
          <a:p>
            <a:pPr lvl="1"/>
            <a:r>
              <a:rPr lang="en-US" dirty="0"/>
              <a:t>Active earth pressure above and below water table</a:t>
            </a:r>
          </a:p>
          <a:p>
            <a:pPr lvl="2"/>
            <a:r>
              <a:rPr lang="en-US" dirty="0"/>
              <a:t>Load increases with depth</a:t>
            </a:r>
          </a:p>
          <a:p>
            <a:pPr lvl="1"/>
            <a:r>
              <a:rPr lang="en-US" dirty="0"/>
              <a:t>Live load surcharge</a:t>
            </a:r>
          </a:p>
          <a:p>
            <a:pPr lvl="2"/>
            <a:r>
              <a:rPr lang="en-US" dirty="0"/>
              <a:t>Considered uniform for simplicity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41914A-7D9A-09F6-A6DA-F49F27292D26}"/>
              </a:ext>
            </a:extLst>
          </p:cNvPr>
          <p:cNvSpPr txBox="1">
            <a:spLocks/>
          </p:cNvSpPr>
          <p:nvPr/>
        </p:nvSpPr>
        <p:spPr>
          <a:xfrm>
            <a:off x="5210124" y="54102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Effective lateral soil pressure more than doubles below the water table depth</a:t>
            </a:r>
          </a:p>
        </p:txBody>
      </p:sp>
      <p:pic>
        <p:nvPicPr>
          <p:cNvPr id="6" name="Picture 5" descr="Earth Pressure">
            <a:extLst>
              <a:ext uri="{FF2B5EF4-FFF2-40B4-BE49-F238E27FC236}">
                <a16:creationId xmlns:a16="http://schemas.microsoft.com/office/drawing/2014/main" id="{0AC7B7F5-1253-E86D-D0E7-A12CB642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39714" y="1213118"/>
            <a:ext cx="4537710" cy="4197082"/>
          </a:xfrm>
          <a:prstGeom prst="rect">
            <a:avLst/>
          </a:prstGeom>
        </p:spPr>
      </p:pic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185C347C-791B-7C6A-7756-660975C81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6914" y="3048000"/>
            <a:ext cx="0" cy="206771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4DF650-4229-3D80-4439-DCD2E547F712}"/>
              </a:ext>
            </a:extLst>
          </p:cNvPr>
          <p:cNvSpPr/>
          <p:nvPr/>
        </p:nvSpPr>
        <p:spPr bwMode="auto">
          <a:xfrm>
            <a:off x="7720914" y="2057400"/>
            <a:ext cx="685785" cy="19812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5A8E4-4AA6-4B12-A78E-D831132FC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24E8-CDF2-DE90-52D2-712313E1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2B83-9B35-C1C6-AD51-48A0ED2C5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Slab</a:t>
            </a:r>
          </a:p>
        </p:txBody>
      </p:sp>
      <p:pic>
        <p:nvPicPr>
          <p:cNvPr id="4" name="Content Placeholder 4" descr="A picture containing outdoor, box, small, sitting&#10;&#10;Description automatically generated">
            <a:extLst>
              <a:ext uri="{FF2B5EF4-FFF2-40B4-BE49-F238E27FC236}">
                <a16:creationId xmlns:a16="http://schemas.microsoft.com/office/drawing/2014/main" id="{5FAE146B-B891-78ED-A647-1FC99B5CF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4851" y="2441035"/>
            <a:ext cx="6497080" cy="3158302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6857B76F-19D3-E5EE-164E-493E5C2F7315}"/>
              </a:ext>
            </a:extLst>
          </p:cNvPr>
          <p:cNvSpPr/>
          <p:nvPr/>
        </p:nvSpPr>
        <p:spPr bwMode="auto">
          <a:xfrm>
            <a:off x="4589431" y="5734274"/>
            <a:ext cx="1506569" cy="369792"/>
          </a:xfrm>
          <a:prstGeom prst="borderCallout1">
            <a:avLst>
              <a:gd name="adj1" fmla="val 51250"/>
              <a:gd name="adj2" fmla="val 99281"/>
              <a:gd name="adj3" fmla="val -192474"/>
              <a:gd name="adj4" fmla="val 14336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BASE SLAB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19B-BF98-5546-BCA8-58CF8EA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94E-A571-A741-BF81-5C02366A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 the general principles and ASTM standards involved in the design of round, square, and rectangular structures</a:t>
            </a:r>
          </a:p>
          <a:p>
            <a:r>
              <a:rPr lang="en-US" sz="2400" dirty="0"/>
              <a:t>Discuss ACI 318 and PCI provisions regarding openings in slab systems</a:t>
            </a:r>
          </a:p>
          <a:p>
            <a:r>
              <a:rPr lang="en-US" sz="2400" dirty="0"/>
              <a:t>Identify various types of access devices including hatches, grates, &amp; manhole frames and how live loads applied to these devices are transferred to the slab</a:t>
            </a:r>
          </a:p>
          <a:p>
            <a:r>
              <a:rPr lang="en-US" sz="2400" dirty="0"/>
              <a:t>Review pipe-to-wall connections such as mortar, gasket, &amp; flanged sleeves</a:t>
            </a:r>
          </a:p>
          <a:p>
            <a:r>
              <a:rPr lang="en-US" sz="2400" dirty="0"/>
              <a:t>Establish limitations and measures for replacing interrupted reinforcing steel</a:t>
            </a:r>
          </a:p>
          <a:p>
            <a:r>
              <a:rPr lang="en-US" sz="2400" dirty="0"/>
              <a:t>Location of wall openings relative to horizontal joints</a:t>
            </a:r>
          </a:p>
        </p:txBody>
      </p:sp>
    </p:spTree>
    <p:extLst>
      <p:ext uri="{BB962C8B-B14F-4D97-AF65-F5344CB8AC3E}">
        <p14:creationId xmlns:p14="http://schemas.microsoft.com/office/powerpoint/2010/main" val="96798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E86BB-779C-5F38-3350-9F9FEEFA4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B262-44FF-59E5-538E-F3C36EA4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AB93-3A91-F355-BEA7-4F08DC4C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Slab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042CE-4948-A32E-026A-76BF402B9464}"/>
              </a:ext>
            </a:extLst>
          </p:cNvPr>
          <p:cNvGrpSpPr/>
          <p:nvPr/>
        </p:nvGrpSpPr>
        <p:grpSpPr>
          <a:xfrm>
            <a:off x="3227166" y="3863528"/>
            <a:ext cx="2219819" cy="745425"/>
            <a:chOff x="0" y="0"/>
            <a:chExt cx="2228850" cy="1000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DCB25-1A86-6A7E-0507-7CF43B86D2F2}"/>
                </a:ext>
              </a:extLst>
            </p:cNvPr>
            <p:cNvSpPr/>
            <p:nvPr/>
          </p:nvSpPr>
          <p:spPr>
            <a:xfrm>
              <a:off x="0" y="0"/>
              <a:ext cx="2228850" cy="10001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F6394C-C325-E684-8343-5BB224C36F26}"/>
                </a:ext>
              </a:extLst>
            </p:cNvPr>
            <p:cNvSpPr/>
            <p:nvPr/>
          </p:nvSpPr>
          <p:spPr>
            <a:xfrm>
              <a:off x="161924" y="0"/>
              <a:ext cx="1895475" cy="10001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6E6366-E5CE-0432-4DC1-E080B1A3E7F6}"/>
              </a:ext>
            </a:extLst>
          </p:cNvPr>
          <p:cNvGrpSpPr/>
          <p:nvPr/>
        </p:nvGrpSpPr>
        <p:grpSpPr>
          <a:xfrm rot="10800000">
            <a:off x="3227167" y="3039902"/>
            <a:ext cx="2219819" cy="823626"/>
            <a:chOff x="0" y="0"/>
            <a:chExt cx="2228850" cy="1000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AD7FBF-CED8-D379-0B1B-3A58EB35CD17}"/>
                </a:ext>
              </a:extLst>
            </p:cNvPr>
            <p:cNvSpPr/>
            <p:nvPr/>
          </p:nvSpPr>
          <p:spPr>
            <a:xfrm>
              <a:off x="0" y="0"/>
              <a:ext cx="2228850" cy="10001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E8B13-1B7F-0972-EEC9-66CD3A9392EB}"/>
                </a:ext>
              </a:extLst>
            </p:cNvPr>
            <p:cNvSpPr/>
            <p:nvPr/>
          </p:nvSpPr>
          <p:spPr>
            <a:xfrm>
              <a:off x="171453" y="4"/>
              <a:ext cx="1895474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31DC45-33AE-F5E3-879C-D6D4EE452585}"/>
              </a:ext>
            </a:extLst>
          </p:cNvPr>
          <p:cNvGrpSpPr/>
          <p:nvPr/>
        </p:nvGrpSpPr>
        <p:grpSpPr>
          <a:xfrm>
            <a:off x="3228968" y="4608954"/>
            <a:ext cx="2219818" cy="904284"/>
            <a:chOff x="0" y="0"/>
            <a:chExt cx="2228850" cy="10001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E1E603-1890-A888-7815-2B9C17BF6AC3}"/>
                </a:ext>
              </a:extLst>
            </p:cNvPr>
            <p:cNvSpPr/>
            <p:nvPr/>
          </p:nvSpPr>
          <p:spPr>
            <a:xfrm>
              <a:off x="0" y="0"/>
              <a:ext cx="2228850" cy="10001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F9B060-4523-CF1D-B31F-45A476FA7810}"/>
                </a:ext>
              </a:extLst>
            </p:cNvPr>
            <p:cNvSpPr/>
            <p:nvPr/>
          </p:nvSpPr>
          <p:spPr>
            <a:xfrm>
              <a:off x="161924" y="1"/>
              <a:ext cx="1893666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F4199-1A96-B162-F57B-B9280297C6A2}"/>
              </a:ext>
            </a:extLst>
          </p:cNvPr>
          <p:cNvSpPr/>
          <p:nvPr/>
        </p:nvSpPr>
        <p:spPr>
          <a:xfrm>
            <a:off x="3227166" y="2597230"/>
            <a:ext cx="2214326" cy="4426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1D2E8-3A2B-3391-7876-1A05EAF3A947}"/>
              </a:ext>
            </a:extLst>
          </p:cNvPr>
          <p:cNvSpPr/>
          <p:nvPr/>
        </p:nvSpPr>
        <p:spPr>
          <a:xfrm>
            <a:off x="2846166" y="5513239"/>
            <a:ext cx="2971800" cy="1819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38C7CD8-8286-6A42-CBF3-E610F6D5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42" y="1938565"/>
            <a:ext cx="135799" cy="655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4C47F23B-AEC0-196B-E20E-999F65CBD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1961" y="1933575"/>
            <a:ext cx="54829" cy="771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688232F3-17A0-7803-D8C9-CDA0C354F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013" y="2010747"/>
            <a:ext cx="3798" cy="5060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7C3607C-A704-E49F-5A73-7C7B858946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81963" y="2516965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6DAA96B-DC02-1247-F506-FC99A55F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639" y="1940465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556B478F-6324-6391-4AAB-F7E7895BA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6970" y="2010747"/>
            <a:ext cx="950" cy="501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D86E172-6605-62A6-A38E-B15C76568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2841" y="2511186"/>
            <a:ext cx="50331" cy="779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036FF300-DC78-0EE5-3894-7EF04A69B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295" y="1773302"/>
            <a:ext cx="950" cy="4558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D64C8FDC-A066-448E-3407-D0E65F79A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397" y="1930180"/>
            <a:ext cx="135799" cy="655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4">
            <a:extLst>
              <a:ext uri="{FF2B5EF4-FFF2-40B4-BE49-F238E27FC236}">
                <a16:creationId xmlns:a16="http://schemas.microsoft.com/office/drawing/2014/main" id="{37E4E068-4552-A486-AE14-3EB0D82C12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1116" y="1932080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F3EAD4B4-CAD8-CAF2-0F05-42BB6992D7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0166" y="2008060"/>
            <a:ext cx="1" cy="500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89266597-0230-E072-29D0-98018394BA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67318" y="2508580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2C43D52F-0399-5CA4-196A-D8E3A04AF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1994" y="1932080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2C39B398-6D49-B536-7CAA-232C45B014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2325" y="2002362"/>
            <a:ext cx="950" cy="501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DAD01C53-6436-7207-6BAF-B51B0C2A4B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8196" y="2508580"/>
            <a:ext cx="50331" cy="721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C133F3-CABB-B6BF-48BA-F4A56742149C}"/>
              </a:ext>
            </a:extLst>
          </p:cNvPr>
          <p:cNvSpPr/>
          <p:nvPr/>
        </p:nvSpPr>
        <p:spPr>
          <a:xfrm>
            <a:off x="4230768" y="2223533"/>
            <a:ext cx="136550" cy="721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F941ABBF-FEBF-8CEC-6990-C96265D94F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5766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3DC2040D-AFBA-50AB-A742-F5772E297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0546" y="5499735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517EE7CD-8A80-5742-1141-5734DEA79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276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40A4DBE1-FBFF-1BB2-99CE-23014CA41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676" y="5506113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605F3FD7-BAE2-0A0C-0238-BE7ED362B9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0126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2">
            <a:extLst>
              <a:ext uri="{FF2B5EF4-FFF2-40B4-BE49-F238E27FC236}">
                <a16:creationId xmlns:a16="http://schemas.microsoft.com/office/drawing/2014/main" id="{79C8BB72-A1DF-407C-4517-B73D0353A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9596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>
            <a:extLst>
              <a:ext uri="{FF2B5EF4-FFF2-40B4-BE49-F238E27FC236}">
                <a16:creationId xmlns:a16="http://schemas.microsoft.com/office/drawing/2014/main" id="{DFFB03AA-135A-80B7-D0F7-5432A6C542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5144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BC33B0E7-E303-60A4-7C8C-1B834330C9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8758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B6F6195B-72C1-04B1-9F1C-393544103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2749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ACE0A014-89DD-38D7-C558-F9FA6456C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5462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2">
            <a:extLst>
              <a:ext uri="{FF2B5EF4-FFF2-40B4-BE49-F238E27FC236}">
                <a16:creationId xmlns:a16="http://schemas.microsoft.com/office/drawing/2014/main" id="{F2A6454C-4D6A-E606-68E3-BD7BC99A88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8808" y="5513236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687B6DC-2EAC-2F63-9AC9-CF82D1CA4936}"/>
              </a:ext>
            </a:extLst>
          </p:cNvPr>
          <p:cNvSpPr txBox="1">
            <a:spLocks/>
          </p:cNvSpPr>
          <p:nvPr/>
        </p:nvSpPr>
        <p:spPr>
          <a:xfrm>
            <a:off x="6665583" y="1918242"/>
            <a:ext cx="3639418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 all Downward Forces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Total Number of Wheels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+ Total Earth Fill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+ Self Weight of 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- Base slab weight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Divide by area of base slab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4C96E2-6DE0-D6A1-C893-1C7F06149CC4}"/>
                  </a:ext>
                </a:extLst>
              </p:cNvPr>
              <p:cNvSpPr txBox="1"/>
              <p:nvPr/>
            </p:nvSpPr>
            <p:spPr>
              <a:xfrm>
                <a:off x="7692922" y="4979607"/>
                <a:ext cx="124809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4C96E2-6DE0-D6A1-C893-1C7F0614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22" y="4979607"/>
                <a:ext cx="1248099" cy="51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E1DC57-56AC-3065-8046-7395D4995AB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227166" y="5802993"/>
            <a:ext cx="2214326" cy="1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DBD6B6-9436-D1C7-6902-AA905BC5EB2C}"/>
                  </a:ext>
                </a:extLst>
              </p:cNvPr>
              <p:cNvSpPr txBox="1"/>
              <p:nvPr/>
            </p:nvSpPr>
            <p:spPr>
              <a:xfrm>
                <a:off x="4153619" y="5817410"/>
                <a:ext cx="356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DBD6B6-9436-D1C7-6902-AA905BC5E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19" y="5817410"/>
                <a:ext cx="356893" cy="276999"/>
              </a:xfrm>
              <a:prstGeom prst="rect">
                <a:avLst/>
              </a:prstGeom>
              <a:blipFill>
                <a:blip r:embed="rId5"/>
                <a:stretch>
                  <a:fillRect l="-15254" r="-339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233FAA-BAAC-5048-0FF6-4DE0D63653B6}"/>
                  </a:ext>
                </a:extLst>
              </p:cNvPr>
              <p:cNvSpPr txBox="1"/>
              <p:nvPr/>
            </p:nvSpPr>
            <p:spPr>
              <a:xfrm>
                <a:off x="4180965" y="1517806"/>
                <a:ext cx="302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233FAA-BAAC-5048-0FF6-4DE0D6365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65" y="1517806"/>
                <a:ext cx="302199" cy="276999"/>
              </a:xfrm>
              <a:prstGeom prst="rect">
                <a:avLst/>
              </a:prstGeom>
              <a:blipFill>
                <a:blip r:embed="rId6"/>
                <a:stretch>
                  <a:fillRect l="-20408" r="-20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0F2E232-D879-80B3-BAFD-EF2212F92683}"/>
              </a:ext>
            </a:extLst>
          </p:cNvPr>
          <p:cNvGrpSpPr/>
          <p:nvPr/>
        </p:nvGrpSpPr>
        <p:grpSpPr>
          <a:xfrm rot="10800000">
            <a:off x="3508713" y="2733013"/>
            <a:ext cx="1660328" cy="305845"/>
            <a:chOff x="4347152" y="4800600"/>
            <a:chExt cx="1660328" cy="305845"/>
          </a:xfrm>
        </p:grpSpPr>
        <p:sp>
          <p:nvSpPr>
            <p:cNvPr id="50" name="Line 12">
              <a:extLst>
                <a:ext uri="{FF2B5EF4-FFF2-40B4-BE49-F238E27FC236}">
                  <a16:creationId xmlns:a16="http://schemas.microsoft.com/office/drawing/2014/main" id="{E2162C53-35AA-C9C7-D1C4-F9D4340E3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152" y="480060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2">
              <a:extLst>
                <a:ext uri="{FF2B5EF4-FFF2-40B4-BE49-F238E27FC236}">
                  <a16:creationId xmlns:a16="http://schemas.microsoft.com/office/drawing/2014/main" id="{FF2E7784-0F1F-BE56-3EA0-1495915F2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1932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2">
              <a:extLst>
                <a:ext uri="{FF2B5EF4-FFF2-40B4-BE49-F238E27FC236}">
                  <a16:creationId xmlns:a16="http://schemas.microsoft.com/office/drawing/2014/main" id="{3A14C56A-2F38-A3F7-5C76-432A02E5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7662" y="480060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2">
              <a:extLst>
                <a:ext uri="{FF2B5EF4-FFF2-40B4-BE49-F238E27FC236}">
                  <a16:creationId xmlns:a16="http://schemas.microsoft.com/office/drawing/2014/main" id="{61612D90-E7B3-E4E5-20CA-88A9364AC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0062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C25B2D54-E60E-1834-E907-7C16911B3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512" y="4809565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D344491B-D005-C463-1714-690A6C8CD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4862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2">
              <a:extLst>
                <a:ext uri="{FF2B5EF4-FFF2-40B4-BE49-F238E27FC236}">
                  <a16:creationId xmlns:a16="http://schemas.microsoft.com/office/drawing/2014/main" id="{1090781F-EAC7-5F5A-48D4-4C9253952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6530" y="480060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DDC9848D-44D8-1171-60EB-085FC34B3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0144" y="480060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EACEE883-74FB-66F5-8430-2F0BFEC1C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3758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18280FCE-35F3-73E3-8483-9C0B64B0D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4208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2">
              <a:extLst>
                <a:ext uri="{FF2B5EF4-FFF2-40B4-BE49-F238E27FC236}">
                  <a16:creationId xmlns:a16="http://schemas.microsoft.com/office/drawing/2014/main" id="{4C778358-FDC5-9E55-6861-52D5B0E46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0010" y="4808520"/>
              <a:ext cx="950" cy="296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4DA3694-B4E4-67E3-D9F0-465AA78D0569}"/>
                </a:ext>
              </a:extLst>
            </p:cNvPr>
            <p:cNvCxnSpPr/>
            <p:nvPr/>
          </p:nvCxnSpPr>
          <p:spPr>
            <a:xfrm>
              <a:off x="4347152" y="5105400"/>
              <a:ext cx="16593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Line 12">
            <a:extLst>
              <a:ext uri="{FF2B5EF4-FFF2-40B4-BE49-F238E27FC236}">
                <a16:creationId xmlns:a16="http://schemas.microsoft.com/office/drawing/2014/main" id="{6ABCD708-2A2A-A04E-EC68-719ECCB12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229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ECD2182-30BF-FBE1-930D-3C0E30DAC9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1492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21603813-1026-4321-0786-F1DB7F07CC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6216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B5E4E6DF-B478-C537-0D01-C2405DBBA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6244" y="5507369"/>
            <a:ext cx="950" cy="2968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7D4B-D4E3-3E7C-D12F-3B68949F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857B-7299-2F6B-16C5-E2E1B5BD5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Concrete Thickness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Sufficient to meet minimum reinforcement cover and withstand design loading conditions.</a:t>
            </a:r>
          </a:p>
          <a:p>
            <a:r>
              <a:rPr lang="en-US" b="1" dirty="0"/>
              <a:t>Reinforcement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Reinforcement design by structural calculations as required by code or as proven by testing.</a:t>
            </a:r>
          </a:p>
        </p:txBody>
      </p:sp>
    </p:spTree>
    <p:extLst>
      <p:ext uri="{BB962C8B-B14F-4D97-AF65-F5344CB8AC3E}">
        <p14:creationId xmlns:p14="http://schemas.microsoft.com/office/powerpoint/2010/main" val="147357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3288-24DD-A685-C4D2-E1448C35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8853-CE4B-C2EF-49B9-F9910C26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pic>
        <p:nvPicPr>
          <p:cNvPr id="7" name="Picture 6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A35EB9D3-908D-7781-1242-1CFBA3DF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74" y="1690688"/>
            <a:ext cx="9341388" cy="34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4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8DE0-EA79-662F-FCAE-F40BE3F77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3632-ED05-7C73-76AA-7FA82046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pic>
        <p:nvPicPr>
          <p:cNvPr id="4" name="Picture 3" descr="A diagram of a load&#10;&#10;AI-generated content may be incorrect.">
            <a:extLst>
              <a:ext uri="{FF2B5EF4-FFF2-40B4-BE49-F238E27FC236}">
                <a16:creationId xmlns:a16="http://schemas.microsoft.com/office/drawing/2014/main" id="{ACA89E3A-004A-C7B3-9CFD-B2FEBD7E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75" y="1686007"/>
            <a:ext cx="8630854" cy="4363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05A085-17C0-889C-DC27-77CF24D19CF0}"/>
                  </a:ext>
                </a:extLst>
              </p:cNvPr>
              <p:cNvSpPr txBox="1"/>
              <p:nvPr/>
            </p:nvSpPr>
            <p:spPr>
              <a:xfrm>
                <a:off x="5547360" y="2087880"/>
                <a:ext cx="2589683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……….=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05A085-17C0-889C-DC27-77CF24D1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087880"/>
                <a:ext cx="2589683" cy="524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82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036F-C9C4-89F5-9357-4AA59832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92DC-790A-AEDB-F468-26FCAC84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 Forces</a:t>
            </a:r>
          </a:p>
          <a:p>
            <a:pPr lvl="1"/>
            <a:r>
              <a:rPr lang="en-US" dirty="0"/>
              <a:t>= Σ Dead &amp; Live Load Moment &amp; Shear Forces x Applicable Load Factors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9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30A9A-16C7-42E8-EC8F-9E8E10BDC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FCC7-3081-A6FE-6390-F7E7D4B1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F2213-064B-4F2C-67E0-787B7CEB9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Capacity or Nominal Moment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𝐶𝑎𝑝𝑎𝑐𝑖𝑡𝑦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𝑟𝑒𝑑𝑢𝑐𝑡𝑖𝑜𝑛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𝑓𝑎𝑐𝑡𝑜𝑟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F2213-064B-4F2C-67E0-787B7CEB9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0FFEEBC-3E72-8958-FF55-36DA86E6CF50}"/>
              </a:ext>
            </a:extLst>
          </p:cNvPr>
          <p:cNvGrpSpPr/>
          <p:nvPr/>
        </p:nvGrpSpPr>
        <p:grpSpPr>
          <a:xfrm>
            <a:off x="3635572" y="3180739"/>
            <a:ext cx="7929990" cy="3006336"/>
            <a:chOff x="476250" y="1721858"/>
            <a:chExt cx="7929990" cy="30063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16C81-353C-588F-46B2-F0CDAAF2A66A}"/>
                </a:ext>
              </a:extLst>
            </p:cNvPr>
            <p:cNvSpPr/>
            <p:nvPr/>
          </p:nvSpPr>
          <p:spPr bwMode="auto">
            <a:xfrm>
              <a:off x="1293911" y="2098511"/>
              <a:ext cx="1295400" cy="217702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C4512E-545F-98BD-3F1F-6FC04C5F44DD}"/>
                </a:ext>
              </a:extLst>
            </p:cNvPr>
            <p:cNvSpPr/>
            <p:nvPr/>
          </p:nvSpPr>
          <p:spPr bwMode="auto">
            <a:xfrm>
              <a:off x="1522511" y="3851112"/>
              <a:ext cx="152400" cy="152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73AE1A-C50C-D5BE-6F68-46741EBD1078}"/>
                </a:ext>
              </a:extLst>
            </p:cNvPr>
            <p:cNvSpPr/>
            <p:nvPr/>
          </p:nvSpPr>
          <p:spPr bwMode="auto">
            <a:xfrm>
              <a:off x="1855175" y="3851112"/>
              <a:ext cx="152400" cy="152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D447DD-E7BB-3038-5AAD-33945B423CD1}"/>
                </a:ext>
              </a:extLst>
            </p:cNvPr>
            <p:cNvSpPr/>
            <p:nvPr/>
          </p:nvSpPr>
          <p:spPr bwMode="auto">
            <a:xfrm>
              <a:off x="2222243" y="3851112"/>
              <a:ext cx="152400" cy="152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61BA9BB-B4F3-8485-7078-DE70C6DB861D}"/>
                </a:ext>
              </a:extLst>
            </p:cNvPr>
            <p:cNvCxnSpPr/>
            <p:nvPr/>
          </p:nvCxnSpPr>
          <p:spPr bwMode="auto">
            <a:xfrm>
              <a:off x="2741711" y="2098512"/>
              <a:ext cx="472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E26D32-7F37-15C9-C437-2E0D03925EFB}"/>
                </a:ext>
              </a:extLst>
            </p:cNvPr>
            <p:cNvCxnSpPr/>
            <p:nvPr/>
          </p:nvCxnSpPr>
          <p:spPr bwMode="auto">
            <a:xfrm flipV="1">
              <a:off x="1370111" y="3927311"/>
              <a:ext cx="670560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884E12-F15C-2D04-DCC2-694E9D27A531}"/>
                </a:ext>
              </a:extLst>
            </p:cNvPr>
            <p:cNvCxnSpPr/>
            <p:nvPr/>
          </p:nvCxnSpPr>
          <p:spPr bwMode="auto">
            <a:xfrm>
              <a:off x="3960911" y="2098512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C160-4470-5F5E-CA5A-69E2264F6855}"/>
                </a:ext>
              </a:extLst>
            </p:cNvPr>
            <p:cNvCxnSpPr/>
            <p:nvPr/>
          </p:nvCxnSpPr>
          <p:spPr bwMode="auto">
            <a:xfrm flipV="1">
              <a:off x="2741711" y="2098512"/>
              <a:ext cx="198120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E84417-A546-F8F7-6F4E-5A50CB1126E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98911" y="2784312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139065-1906-9FA1-1AB1-9B7F4CC2E412}"/>
                </a:ext>
              </a:extLst>
            </p:cNvPr>
            <p:cNvCxnSpPr/>
            <p:nvPr/>
          </p:nvCxnSpPr>
          <p:spPr bwMode="auto">
            <a:xfrm>
              <a:off x="5484911" y="2098512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45489-F3C6-3D57-EE8B-486AA65405C9}"/>
                </a:ext>
              </a:extLst>
            </p:cNvPr>
            <p:cNvCxnSpPr/>
            <p:nvPr/>
          </p:nvCxnSpPr>
          <p:spPr bwMode="auto">
            <a:xfrm>
              <a:off x="6932711" y="2098512"/>
              <a:ext cx="0" cy="1828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2613F1-1022-4D9C-85B3-EB2A54855F93}"/>
                </a:ext>
              </a:extLst>
            </p:cNvPr>
            <p:cNvCxnSpPr/>
            <p:nvPr/>
          </p:nvCxnSpPr>
          <p:spPr bwMode="auto">
            <a:xfrm>
              <a:off x="7466111" y="2096237"/>
              <a:ext cx="0" cy="3684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98D547-0956-4C5A-7E3C-CFA602A7FFFF}"/>
                </a:ext>
              </a:extLst>
            </p:cNvPr>
            <p:cNvCxnSpPr/>
            <p:nvPr/>
          </p:nvCxnSpPr>
          <p:spPr bwMode="auto">
            <a:xfrm flipH="1">
              <a:off x="6932711" y="2464726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5117F4-5A92-8C36-0D2F-D69C6E843896}"/>
                </a:ext>
              </a:extLst>
            </p:cNvPr>
            <p:cNvCxnSpPr/>
            <p:nvPr/>
          </p:nvCxnSpPr>
          <p:spPr bwMode="auto">
            <a:xfrm flipH="1">
              <a:off x="6932711" y="2280481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D52C17-5F7D-BFD7-1C17-A2BF9ABB44FE}"/>
                </a:ext>
              </a:extLst>
            </p:cNvPr>
            <p:cNvCxnSpPr/>
            <p:nvPr/>
          </p:nvCxnSpPr>
          <p:spPr bwMode="auto">
            <a:xfrm flipH="1">
              <a:off x="6941241" y="2096237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3A5CA0-745B-9F30-11EE-70B8B232B9EF}"/>
                </a:ext>
              </a:extLst>
            </p:cNvPr>
            <p:cNvCxnSpPr/>
            <p:nvPr/>
          </p:nvCxnSpPr>
          <p:spPr bwMode="auto">
            <a:xfrm flipV="1">
              <a:off x="5103911" y="2096238"/>
              <a:ext cx="0" cy="1846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184050-FF7E-2CF2-9F0A-7A441F7F946E}"/>
                </a:ext>
              </a:extLst>
            </p:cNvPr>
            <p:cNvCxnSpPr/>
            <p:nvPr/>
          </p:nvCxnSpPr>
          <p:spPr bwMode="auto">
            <a:xfrm flipH="1">
              <a:off x="5484911" y="2555712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80B24A-2489-C075-978F-21399FAAFA1C}"/>
                </a:ext>
              </a:extLst>
            </p:cNvPr>
            <p:cNvCxnSpPr/>
            <p:nvPr/>
          </p:nvCxnSpPr>
          <p:spPr bwMode="auto">
            <a:xfrm flipH="1">
              <a:off x="5484911" y="2405843"/>
              <a:ext cx="47339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1EAC21-B5C0-88CE-4AF9-248472B0F139}"/>
                </a:ext>
              </a:extLst>
            </p:cNvPr>
            <p:cNvCxnSpPr>
              <a:stCxn id="42" idx="1"/>
            </p:cNvCxnSpPr>
            <p:nvPr/>
          </p:nvCxnSpPr>
          <p:spPr bwMode="auto">
            <a:xfrm flipH="1" flipV="1">
              <a:off x="5484912" y="2280481"/>
              <a:ext cx="492726" cy="96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81CB9E-CD72-581E-2364-E2AAC3728A0C}"/>
                </a:ext>
              </a:extLst>
            </p:cNvPr>
            <p:cNvCxnSpPr/>
            <p:nvPr/>
          </p:nvCxnSpPr>
          <p:spPr bwMode="auto">
            <a:xfrm flipH="1">
              <a:off x="3960911" y="2250912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2C1B8F-9201-A714-1B5E-0CC15AF05B55}"/>
                </a:ext>
              </a:extLst>
            </p:cNvPr>
            <p:cNvCxnSpPr/>
            <p:nvPr/>
          </p:nvCxnSpPr>
          <p:spPr bwMode="auto">
            <a:xfrm flipH="1" flipV="1">
              <a:off x="3960911" y="2435511"/>
              <a:ext cx="381000" cy="47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11E6BD-E990-A9BB-8AD5-D8FCC675D6D6}"/>
                </a:ext>
              </a:extLst>
            </p:cNvPr>
            <p:cNvCxnSpPr/>
            <p:nvPr/>
          </p:nvCxnSpPr>
          <p:spPr bwMode="auto">
            <a:xfrm flipH="1">
              <a:off x="3960911" y="2631912"/>
              <a:ext cx="190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203EE3-F330-BC49-818F-3B88061A80A3}"/>
                </a:ext>
              </a:extLst>
            </p:cNvPr>
            <p:cNvCxnSpPr/>
            <p:nvPr/>
          </p:nvCxnSpPr>
          <p:spPr bwMode="auto">
            <a:xfrm flipH="1">
              <a:off x="3960911" y="2250912"/>
              <a:ext cx="533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6A2CF4-DEBB-485F-2737-F1F1A63C292E}"/>
                </a:ext>
              </a:extLst>
            </p:cNvPr>
            <p:cNvCxnSpPr/>
            <p:nvPr/>
          </p:nvCxnSpPr>
          <p:spPr bwMode="auto">
            <a:xfrm>
              <a:off x="3694211" y="3085592"/>
              <a:ext cx="266700" cy="36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B06CF6-AC33-6F1F-6CA5-7BD4699479FA}"/>
                </a:ext>
              </a:extLst>
            </p:cNvPr>
            <p:cNvCxnSpPr/>
            <p:nvPr/>
          </p:nvCxnSpPr>
          <p:spPr bwMode="auto">
            <a:xfrm>
              <a:off x="3427511" y="3277231"/>
              <a:ext cx="533400" cy="47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3DC256B-F1AD-1749-DB4C-54CB5CB02837}"/>
                </a:ext>
              </a:extLst>
            </p:cNvPr>
            <p:cNvCxnSpPr/>
            <p:nvPr/>
          </p:nvCxnSpPr>
          <p:spPr bwMode="auto">
            <a:xfrm>
              <a:off x="3275111" y="3446616"/>
              <a:ext cx="685800" cy="43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084446-4DA3-312E-A75E-172B654DD96E}"/>
                </a:ext>
              </a:extLst>
            </p:cNvPr>
            <p:cNvCxnSpPr/>
            <p:nvPr/>
          </p:nvCxnSpPr>
          <p:spPr bwMode="auto">
            <a:xfrm>
              <a:off x="3084610" y="3629869"/>
              <a:ext cx="876301" cy="21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E1DB42-035E-7312-E71B-B797EC931CD7}"/>
                </a:ext>
              </a:extLst>
            </p:cNvPr>
            <p:cNvCxnSpPr/>
            <p:nvPr/>
          </p:nvCxnSpPr>
          <p:spPr bwMode="auto">
            <a:xfrm>
              <a:off x="2894111" y="3808359"/>
              <a:ext cx="1066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38059F-A629-1A37-C04C-1D7F617E8EF0}"/>
                </a:ext>
              </a:extLst>
            </p:cNvPr>
            <p:cNvSpPr txBox="1"/>
            <p:nvPr/>
          </p:nvSpPr>
          <p:spPr>
            <a:xfrm>
              <a:off x="3074653" y="2175011"/>
              <a:ext cx="19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84E125-85B9-779C-29A4-9DC9341DBF87}"/>
                </a:ext>
              </a:extLst>
            </p:cNvPr>
            <p:cNvCxnSpPr/>
            <p:nvPr/>
          </p:nvCxnSpPr>
          <p:spPr bwMode="auto">
            <a:xfrm>
              <a:off x="5475817" y="3915266"/>
              <a:ext cx="457200" cy="4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">
                  <a:extLst>
                    <a:ext uri="{FF2B5EF4-FFF2-40B4-BE49-F238E27FC236}">
                      <a16:creationId xmlns:a16="http://schemas.microsoft.com/office/drawing/2014/main" id="{B7D9CD24-4DDA-A706-C455-DC8C58D39FD0}"/>
                    </a:ext>
                  </a:extLst>
                </p:cNvPr>
                <p:cNvSpPr txBox="1"/>
                <p:nvPr/>
              </p:nvSpPr>
              <p:spPr>
                <a:xfrm>
                  <a:off x="3217529" y="1748994"/>
                  <a:ext cx="2009775" cy="30777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=0.003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1">
                  <a:extLst>
                    <a:ext uri="{FF2B5EF4-FFF2-40B4-BE49-F238E27FC236}">
                      <a16:creationId xmlns:a16="http://schemas.microsoft.com/office/drawing/2014/main" id="{B7D9CD24-4DDA-A706-C455-DC8C58D39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529" y="1748994"/>
                  <a:ext cx="2009775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2">
                  <a:extLst>
                    <a:ext uri="{FF2B5EF4-FFF2-40B4-BE49-F238E27FC236}">
                      <a16:creationId xmlns:a16="http://schemas.microsoft.com/office/drawing/2014/main" id="{3810838C-095F-375B-6209-0505E16279BB}"/>
                    </a:ext>
                  </a:extLst>
                </p:cNvPr>
                <p:cNvSpPr txBox="1"/>
                <p:nvPr/>
              </p:nvSpPr>
              <p:spPr>
                <a:xfrm>
                  <a:off x="2993929" y="3927311"/>
                  <a:ext cx="814582" cy="43255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2">
                  <a:extLst>
                    <a:ext uri="{FF2B5EF4-FFF2-40B4-BE49-F238E27FC236}">
                      <a16:creationId xmlns:a16="http://schemas.microsoft.com/office/drawing/2014/main" id="{3810838C-095F-375B-6209-0505E1627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929" y="3927311"/>
                  <a:ext cx="814582" cy="432554"/>
                </a:xfrm>
                <a:prstGeom prst="rect">
                  <a:avLst/>
                </a:prstGeom>
                <a:blipFill>
                  <a:blip r:embed="rId4"/>
                  <a:stretch>
                    <a:fillRect l="-3731" r="-2239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2">
                  <a:extLst>
                    <a:ext uri="{FF2B5EF4-FFF2-40B4-BE49-F238E27FC236}">
                      <a16:creationId xmlns:a16="http://schemas.microsoft.com/office/drawing/2014/main" id="{8A0CEFC4-2C0E-E9DD-FDC7-47E3B6808448}"/>
                    </a:ext>
                  </a:extLst>
                </p:cNvPr>
                <p:cNvSpPr txBox="1"/>
                <p:nvPr/>
              </p:nvSpPr>
              <p:spPr>
                <a:xfrm>
                  <a:off x="5392513" y="3989648"/>
                  <a:ext cx="565796" cy="33252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7" name="TextBox 2">
                  <a:extLst>
                    <a:ext uri="{FF2B5EF4-FFF2-40B4-BE49-F238E27FC236}">
                      <a16:creationId xmlns:a16="http://schemas.microsoft.com/office/drawing/2014/main" id="{8A0CEFC4-2C0E-E9DD-FDC7-47E3B6808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513" y="3989648"/>
                  <a:ext cx="565796" cy="332527"/>
                </a:xfrm>
                <a:prstGeom prst="rect">
                  <a:avLst/>
                </a:prstGeom>
                <a:blipFill>
                  <a:blip r:embed="rId5"/>
                  <a:stretch>
                    <a:fillRect l="-10753" r="-1075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2">
                  <a:extLst>
                    <a:ext uri="{FF2B5EF4-FFF2-40B4-BE49-F238E27FC236}">
                      <a16:creationId xmlns:a16="http://schemas.microsoft.com/office/drawing/2014/main" id="{9009A5F9-DC89-872E-FAC7-19C28FD353B1}"/>
                    </a:ext>
                  </a:extLst>
                </p:cNvPr>
                <p:cNvSpPr txBox="1"/>
                <p:nvPr/>
              </p:nvSpPr>
              <p:spPr>
                <a:xfrm>
                  <a:off x="6900315" y="3943016"/>
                  <a:ext cx="565796" cy="33252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8" name="TextBox 2">
                  <a:extLst>
                    <a:ext uri="{FF2B5EF4-FFF2-40B4-BE49-F238E27FC236}">
                      <a16:creationId xmlns:a16="http://schemas.microsoft.com/office/drawing/2014/main" id="{9009A5F9-DC89-872E-FAC7-19C28FD35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315" y="3943016"/>
                  <a:ext cx="565796" cy="332527"/>
                </a:xfrm>
                <a:prstGeom prst="rect">
                  <a:avLst/>
                </a:prstGeom>
                <a:blipFill>
                  <a:blip r:embed="rId6"/>
                  <a:stretch>
                    <a:fillRect l="-9677" r="-107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2">
                  <a:extLst>
                    <a:ext uri="{FF2B5EF4-FFF2-40B4-BE49-F238E27FC236}">
                      <a16:creationId xmlns:a16="http://schemas.microsoft.com/office/drawing/2014/main" id="{780FF567-DFED-0F7D-74D6-CA16FE75A25A}"/>
                    </a:ext>
                  </a:extLst>
                </p:cNvPr>
                <p:cNvSpPr txBox="1"/>
                <p:nvPr/>
              </p:nvSpPr>
              <p:spPr>
                <a:xfrm>
                  <a:off x="6900315" y="1721858"/>
                  <a:ext cx="864083" cy="30777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.85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2">
                  <a:extLst>
                    <a:ext uri="{FF2B5EF4-FFF2-40B4-BE49-F238E27FC236}">
                      <a16:creationId xmlns:a16="http://schemas.microsoft.com/office/drawing/2014/main" id="{780FF567-DFED-0F7D-74D6-CA16FE75A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315" y="1721858"/>
                  <a:ext cx="86408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5634" t="-4000" b="-4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17B930-0811-648C-9BCE-06290A1048A6}"/>
                </a:ext>
              </a:extLst>
            </p:cNvPr>
            <p:cNvCxnSpPr/>
            <p:nvPr/>
          </p:nvCxnSpPr>
          <p:spPr bwMode="auto">
            <a:xfrm>
              <a:off x="6941241" y="3905319"/>
              <a:ext cx="457200" cy="476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BAE64C-C89B-FFB5-F650-5233D0BD7F23}"/>
                </a:ext>
              </a:extLst>
            </p:cNvPr>
            <p:cNvSpPr txBox="1"/>
            <p:nvPr/>
          </p:nvSpPr>
          <p:spPr>
            <a:xfrm>
              <a:off x="4789155" y="2776057"/>
              <a:ext cx="19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2">
                  <a:extLst>
                    <a:ext uri="{FF2B5EF4-FFF2-40B4-BE49-F238E27FC236}">
                      <a16:creationId xmlns:a16="http://schemas.microsoft.com/office/drawing/2014/main" id="{B31AF02D-B6E8-034A-86B5-A738DB59751D}"/>
                    </a:ext>
                  </a:extLst>
                </p:cNvPr>
                <p:cNvSpPr txBox="1"/>
                <p:nvPr/>
              </p:nvSpPr>
              <p:spPr>
                <a:xfrm>
                  <a:off x="5977638" y="2133600"/>
                  <a:ext cx="919547" cy="313099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2" name="TextBox 2">
                  <a:extLst>
                    <a:ext uri="{FF2B5EF4-FFF2-40B4-BE49-F238E27FC236}">
                      <a16:creationId xmlns:a16="http://schemas.microsoft.com/office/drawing/2014/main" id="{B31AF02D-B6E8-034A-86B5-A738DB597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638" y="2133600"/>
                  <a:ext cx="919547" cy="313099"/>
                </a:xfrm>
                <a:prstGeom prst="rect">
                  <a:avLst/>
                </a:prstGeom>
                <a:blipFill>
                  <a:blip r:embed="rId8"/>
                  <a:stretch>
                    <a:fillRect l="-3974" r="-1987" b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17201A2-8CE9-742C-CAFB-31032CFD83AA}"/>
                </a:ext>
              </a:extLst>
            </p:cNvPr>
            <p:cNvCxnSpPr/>
            <p:nvPr/>
          </p:nvCxnSpPr>
          <p:spPr bwMode="auto">
            <a:xfrm flipV="1">
              <a:off x="7764398" y="2280481"/>
              <a:ext cx="0" cy="16625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FF210-0D3E-8161-967C-0F874DD3C6FD}"/>
                </a:ext>
              </a:extLst>
            </p:cNvPr>
            <p:cNvCxnSpPr/>
            <p:nvPr/>
          </p:nvCxnSpPr>
          <p:spPr bwMode="auto">
            <a:xfrm flipH="1" flipV="1">
              <a:off x="7542311" y="2261431"/>
              <a:ext cx="399188" cy="33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E5CE14B-D24C-6386-C708-A1883A5C9D9E}"/>
                </a:ext>
              </a:extLst>
            </p:cNvPr>
            <p:cNvCxnSpPr/>
            <p:nvPr/>
          </p:nvCxnSpPr>
          <p:spPr bwMode="auto">
            <a:xfrm flipV="1">
              <a:off x="3427511" y="2096238"/>
              <a:ext cx="0" cy="688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2">
                  <a:extLst>
                    <a:ext uri="{FF2B5EF4-FFF2-40B4-BE49-F238E27FC236}">
                      <a16:creationId xmlns:a16="http://schemas.microsoft.com/office/drawing/2014/main" id="{B832D4A6-8CB4-40E6-354B-78CC439B4CD1}"/>
                    </a:ext>
                  </a:extLst>
                </p:cNvPr>
                <p:cNvSpPr txBox="1"/>
                <p:nvPr/>
              </p:nvSpPr>
              <p:spPr>
                <a:xfrm>
                  <a:off x="7764398" y="2910094"/>
                  <a:ext cx="641842" cy="33842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6" name="TextBox 2">
                  <a:extLst>
                    <a:ext uri="{FF2B5EF4-FFF2-40B4-BE49-F238E27FC236}">
                      <a16:creationId xmlns:a16="http://schemas.microsoft.com/office/drawing/2014/main" id="{B832D4A6-8CB4-40E6-354B-78CC439B4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398" y="2910094"/>
                  <a:ext cx="641842" cy="338426"/>
                </a:xfrm>
                <a:prstGeom prst="rect">
                  <a:avLst/>
                </a:prstGeom>
                <a:blipFill>
                  <a:blip r:embed="rId9"/>
                  <a:stretch>
                    <a:fillRect l="-9524" r="-285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E6039B5A-E4E1-71FA-8A5C-F89CFBA6EE90}"/>
                </a:ext>
              </a:extLst>
            </p:cNvPr>
            <p:cNvSpPr/>
            <p:nvPr/>
          </p:nvSpPr>
          <p:spPr bwMode="auto">
            <a:xfrm>
              <a:off x="5486821" y="2102164"/>
              <a:ext cx="499346" cy="681037"/>
            </a:xfrm>
            <a:custGeom>
              <a:avLst/>
              <a:gdLst>
                <a:gd name="connsiteX0" fmla="*/ 0 w 471488"/>
                <a:gd name="connsiteY0" fmla="*/ 0 h 681037"/>
                <a:gd name="connsiteX1" fmla="*/ 471488 w 471488"/>
                <a:gd name="connsiteY1" fmla="*/ 219075 h 681037"/>
                <a:gd name="connsiteX2" fmla="*/ 0 w 471488"/>
                <a:gd name="connsiteY2" fmla="*/ 681037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488" h="681037">
                  <a:moveTo>
                    <a:pt x="0" y="0"/>
                  </a:moveTo>
                  <a:cubicBezTo>
                    <a:pt x="235744" y="52784"/>
                    <a:pt x="471488" y="105569"/>
                    <a:pt x="471488" y="219075"/>
                  </a:cubicBezTo>
                  <a:cubicBezTo>
                    <a:pt x="471488" y="332581"/>
                    <a:pt x="235744" y="506809"/>
                    <a:pt x="0" y="68103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9ED921C-0B81-DA46-FED2-5C7EC85BA0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2911" y="4003512"/>
              <a:ext cx="9422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121CB2-EF82-0D1D-3CED-5C316A2B6FDE}"/>
                </a:ext>
              </a:extLst>
            </p:cNvPr>
            <p:cNvCxnSpPr/>
            <p:nvPr/>
          </p:nvCxnSpPr>
          <p:spPr bwMode="auto">
            <a:xfrm flipH="1">
              <a:off x="570011" y="4275538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3BD211B-DE7B-EC72-6ACE-FF1F56AD10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89111" y="4007575"/>
              <a:ext cx="0" cy="2720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1" name="Callout: Line with Accent Bar 50">
              <a:extLst>
                <a:ext uri="{FF2B5EF4-FFF2-40B4-BE49-F238E27FC236}">
                  <a16:creationId xmlns:a16="http://schemas.microsoft.com/office/drawing/2014/main" id="{DB213FB2-B64D-1E4F-EEBD-22A93B57ECAF}"/>
                </a:ext>
              </a:extLst>
            </p:cNvPr>
            <p:cNvSpPr/>
            <p:nvPr/>
          </p:nvSpPr>
          <p:spPr bwMode="auto">
            <a:xfrm>
              <a:off x="1522511" y="4413423"/>
              <a:ext cx="1195130" cy="314771"/>
            </a:xfrm>
            <a:prstGeom prst="accentCallout1">
              <a:avLst>
                <a:gd name="adj1" fmla="val 15724"/>
                <a:gd name="adj2" fmla="val 2028"/>
                <a:gd name="adj3" fmla="val -88730"/>
                <a:gd name="adj4" fmla="val -4431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Bar Cover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0309D3-00C7-5ADE-2BBA-C74F258EE89B}"/>
                </a:ext>
              </a:extLst>
            </p:cNvPr>
            <p:cNvCxnSpPr/>
            <p:nvPr/>
          </p:nvCxnSpPr>
          <p:spPr bwMode="auto">
            <a:xfrm flipH="1">
              <a:off x="531911" y="2101563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B16DF7-79DA-B353-0069-7B5E7A02D8C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0511" y="2096237"/>
              <a:ext cx="0" cy="21793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2">
                  <a:extLst>
                    <a:ext uri="{FF2B5EF4-FFF2-40B4-BE49-F238E27FC236}">
                      <a16:creationId xmlns:a16="http://schemas.microsoft.com/office/drawing/2014/main" id="{CE363026-8CA1-876A-279D-715A1E2FCCEB}"/>
                    </a:ext>
                  </a:extLst>
                </p:cNvPr>
                <p:cNvSpPr txBox="1"/>
                <p:nvPr/>
              </p:nvSpPr>
              <p:spPr>
                <a:xfrm rot="16200000">
                  <a:off x="-120052" y="3031998"/>
                  <a:ext cx="1500382" cy="30777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 lIns="0" tIns="0" rIns="0" bIns="0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h𝑖𝑐𝑘𝑛𝑒𝑠𝑠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2">
                  <a:extLst>
                    <a:ext uri="{FF2B5EF4-FFF2-40B4-BE49-F238E27FC236}">
                      <a16:creationId xmlns:a16="http://schemas.microsoft.com/office/drawing/2014/main" id="{CE363026-8CA1-876A-279D-715A1E2FC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20052" y="3031998"/>
                  <a:ext cx="1500382" cy="307777"/>
                </a:xfrm>
                <a:prstGeom prst="rect">
                  <a:avLst/>
                </a:prstGeom>
                <a:blipFill>
                  <a:blip r:embed="rId10"/>
                  <a:stretch>
                    <a:fillRect r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AA5E4D3-07CA-AA17-7154-338ED9EECCA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30897" y="2783201"/>
              <a:ext cx="11014" cy="1144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7C2C3F0-3A06-70C7-C0DA-5AD052A913AC}"/>
                </a:ext>
              </a:extLst>
            </p:cNvPr>
            <p:cNvSpPr txBox="1"/>
            <p:nvPr/>
          </p:nvSpPr>
          <p:spPr>
            <a:xfrm>
              <a:off x="4342968" y="3087403"/>
              <a:ext cx="19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36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B5012-5E6E-4690-98FD-5DEB9ACE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A94-A390-CB7B-88EB-A71FE4DA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EA65-A1E6-1D9D-F084-F9446125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2108" cy="4351338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0B1FDE79-2CF3-F60F-ADBC-D17634EB2F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897" y="1588596"/>
                <a:ext cx="3251851" cy="3693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vert="horz" wrap="none" lIns="0" tIns="0" rIns="0" bIns="0" rtlCol="0" anchor="t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𝑆𝑡𝑒𝑒𝑙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0B1FDE79-2CF3-F60F-ADBC-D17634EB2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97" y="1588596"/>
                <a:ext cx="3251851" cy="369332"/>
              </a:xfrm>
              <a:prstGeom prst="rect">
                <a:avLst/>
              </a:prstGeom>
              <a:blipFill>
                <a:blip r:embed="rId2"/>
                <a:stretch>
                  <a:fillRect l="-1689" t="-6667" r="-1501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299B0C-723D-A510-A54D-69099EA63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4282"/>
              </p:ext>
            </p:extLst>
          </p:nvPr>
        </p:nvGraphicFramePr>
        <p:xfrm>
          <a:off x="1059572" y="2126774"/>
          <a:ext cx="424147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Bar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Diameter 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(in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3/8” = .375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½” = 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5/8” = 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¾” =.750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7/8” =.875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55B773-551D-982A-B7B3-7D6B3C397BAD}"/>
              </a:ext>
            </a:extLst>
          </p:cNvPr>
          <p:cNvSpPr txBox="1"/>
          <p:nvPr/>
        </p:nvSpPr>
        <p:spPr>
          <a:xfrm>
            <a:off x="656967" y="5875814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Concrete Reinforcing Steel Institute - CRSI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3CE38C-413F-796B-61EF-F96F13B9CA2E}"/>
              </a:ext>
            </a:extLst>
          </p:cNvPr>
          <p:cNvSpPr txBox="1">
            <a:spLocks noChangeArrowheads="1"/>
          </p:cNvSpPr>
          <p:nvPr/>
        </p:nvSpPr>
        <p:spPr>
          <a:xfrm>
            <a:off x="5470041" y="1774315"/>
            <a:ext cx="4241476" cy="165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Slab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#5 @ 9”oc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6430C-CA1C-1543-9175-E47C9ECF3237}"/>
              </a:ext>
            </a:extLst>
          </p:cNvPr>
          <p:cNvSpPr/>
          <p:nvPr/>
        </p:nvSpPr>
        <p:spPr bwMode="auto">
          <a:xfrm>
            <a:off x="8874245" y="2164013"/>
            <a:ext cx="2940909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8EC8C5-F0DC-6F77-94AF-0A00AA8F29E0}"/>
              </a:ext>
            </a:extLst>
          </p:cNvPr>
          <p:cNvSpPr/>
          <p:nvPr/>
        </p:nvSpPr>
        <p:spPr bwMode="auto">
          <a:xfrm>
            <a:off x="9026646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984AA-5678-4EA9-087D-762478065C56}"/>
              </a:ext>
            </a:extLst>
          </p:cNvPr>
          <p:cNvSpPr/>
          <p:nvPr/>
        </p:nvSpPr>
        <p:spPr bwMode="auto">
          <a:xfrm>
            <a:off x="9407646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223549-C3AB-0910-84FF-293E06E7DFC1}"/>
              </a:ext>
            </a:extLst>
          </p:cNvPr>
          <p:cNvSpPr/>
          <p:nvPr/>
        </p:nvSpPr>
        <p:spPr bwMode="auto">
          <a:xfrm>
            <a:off x="9841033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4554F-4E83-77F3-507D-E5A151C28829}"/>
              </a:ext>
            </a:extLst>
          </p:cNvPr>
          <p:cNvSpPr/>
          <p:nvPr/>
        </p:nvSpPr>
        <p:spPr bwMode="auto">
          <a:xfrm>
            <a:off x="10317758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33187C-BB80-F6C1-5F76-E33BAFE307DA}"/>
              </a:ext>
            </a:extLst>
          </p:cNvPr>
          <p:cNvSpPr/>
          <p:nvPr/>
        </p:nvSpPr>
        <p:spPr bwMode="auto">
          <a:xfrm>
            <a:off x="10758764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58D46F-3910-890A-8D86-9BAA0CDE256A}"/>
              </a:ext>
            </a:extLst>
          </p:cNvPr>
          <p:cNvSpPr/>
          <p:nvPr/>
        </p:nvSpPr>
        <p:spPr bwMode="auto">
          <a:xfrm>
            <a:off x="11199770" y="2442762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88126-00ED-FE43-2487-22E79FE67B09}"/>
              </a:ext>
            </a:extLst>
          </p:cNvPr>
          <p:cNvSpPr/>
          <p:nvPr/>
        </p:nvSpPr>
        <p:spPr bwMode="auto">
          <a:xfrm>
            <a:off x="11645539" y="2441334"/>
            <a:ext cx="45719" cy="457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">
                <a:extLst>
                  <a:ext uri="{FF2B5EF4-FFF2-40B4-BE49-F238E27FC236}">
                    <a16:creationId xmlns:a16="http://schemas.microsoft.com/office/drawing/2014/main" id="{EB5C99F2-731F-1F3D-861D-E30EDA9D99EE}"/>
                  </a:ext>
                </a:extLst>
              </p:cNvPr>
              <p:cNvSpPr txBox="1"/>
              <p:nvPr/>
            </p:nvSpPr>
            <p:spPr>
              <a:xfrm>
                <a:off x="5954132" y="3167780"/>
                <a:ext cx="3380989" cy="48705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×12"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9"</m:t>
                              </m:r>
                            </m:den>
                          </m:f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=0.41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">
                <a:extLst>
                  <a:ext uri="{FF2B5EF4-FFF2-40B4-BE49-F238E27FC236}">
                    <a16:creationId xmlns:a16="http://schemas.microsoft.com/office/drawing/2014/main" id="{EB5C99F2-731F-1F3D-861D-E30EDA9D9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32" y="3167780"/>
                <a:ext cx="3380989" cy="487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>
            <a:extLst>
              <a:ext uri="{FF2B5EF4-FFF2-40B4-BE49-F238E27FC236}">
                <a16:creationId xmlns:a16="http://schemas.microsoft.com/office/drawing/2014/main" id="{E3F7B776-BA66-B3BE-BA28-87A143CF0BD2}"/>
              </a:ext>
            </a:extLst>
          </p:cNvPr>
          <p:cNvSpPr txBox="1">
            <a:spLocks noChangeArrowheads="1"/>
          </p:cNvSpPr>
          <p:nvPr/>
        </p:nvSpPr>
        <p:spPr>
          <a:xfrm>
            <a:off x="4655943" y="4022105"/>
            <a:ext cx="5705662" cy="206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Beam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(3) # 6 Bars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994A6DDD-27AA-C0B0-E5C9-E4E35E77994E}"/>
                  </a:ext>
                </a:extLst>
              </p:cNvPr>
              <p:cNvSpPr txBox="1"/>
              <p:nvPr/>
            </p:nvSpPr>
            <p:spPr>
              <a:xfrm>
                <a:off x="5954132" y="4355984"/>
                <a:ext cx="3757385" cy="3693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𝐵𝑎𝑟𝑠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994A6DDD-27AA-C0B0-E5C9-E4E35E779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32" y="4355984"/>
                <a:ext cx="3757385" cy="369332"/>
              </a:xfrm>
              <a:prstGeom prst="rect">
                <a:avLst/>
              </a:prstGeom>
              <a:blipFill>
                <a:blip r:embed="rId4"/>
                <a:stretch>
                  <a:fillRect l="-1786" r="-16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">
                <a:extLst>
                  <a:ext uri="{FF2B5EF4-FFF2-40B4-BE49-F238E27FC236}">
                    <a16:creationId xmlns:a16="http://schemas.microsoft.com/office/drawing/2014/main" id="{2B1C2F19-CD76-A65B-6B3E-FA0A7F023B05}"/>
                  </a:ext>
                </a:extLst>
              </p:cNvPr>
              <p:cNvSpPr txBox="1"/>
              <p:nvPr/>
            </p:nvSpPr>
            <p:spPr>
              <a:xfrm>
                <a:off x="5955589" y="5458929"/>
                <a:ext cx="3757384" cy="3693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=0.44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1.32</m:t>
                      </m:r>
                      <m:sSup>
                        <m:sSup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e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">
                <a:extLst>
                  <a:ext uri="{FF2B5EF4-FFF2-40B4-BE49-F238E27FC236}">
                    <a16:creationId xmlns:a16="http://schemas.microsoft.com/office/drawing/2014/main" id="{2B1C2F19-CD76-A65B-6B3E-FA0A7F023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89" y="5458929"/>
                <a:ext cx="375738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2E01AFA-F36F-9190-D746-85450D905905}"/>
              </a:ext>
            </a:extLst>
          </p:cNvPr>
          <p:cNvSpPr/>
          <p:nvPr/>
        </p:nvSpPr>
        <p:spPr bwMode="auto">
          <a:xfrm>
            <a:off x="10416638" y="3722320"/>
            <a:ext cx="937162" cy="14076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5FB5F-7829-C727-8D36-48410EC55269}"/>
              </a:ext>
            </a:extLst>
          </p:cNvPr>
          <p:cNvSpPr/>
          <p:nvPr/>
        </p:nvSpPr>
        <p:spPr bwMode="auto">
          <a:xfrm>
            <a:off x="10490012" y="4897202"/>
            <a:ext cx="110254" cy="1042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A9B51C-D812-CDC0-832E-EC6AEF95F2C5}"/>
              </a:ext>
            </a:extLst>
          </p:cNvPr>
          <p:cNvSpPr/>
          <p:nvPr/>
        </p:nvSpPr>
        <p:spPr bwMode="auto">
          <a:xfrm>
            <a:off x="10822676" y="4897202"/>
            <a:ext cx="110254" cy="1042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2786B8-FEA5-1888-6DCA-CBAB41FBE9D6}"/>
              </a:ext>
            </a:extLst>
          </p:cNvPr>
          <p:cNvSpPr/>
          <p:nvPr/>
        </p:nvSpPr>
        <p:spPr bwMode="auto">
          <a:xfrm>
            <a:off x="11189744" y="4897202"/>
            <a:ext cx="110254" cy="1042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330AF07B-771D-C536-145B-F56C1FB6EE55}"/>
                  </a:ext>
                </a:extLst>
              </p:cNvPr>
              <p:cNvSpPr txBox="1"/>
              <p:nvPr/>
            </p:nvSpPr>
            <p:spPr>
              <a:xfrm>
                <a:off x="6497949" y="2181762"/>
                <a:ext cx="1687641" cy="48070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×12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𝑆𝑝𝑎𝑐𝑖𝑛𝑔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330AF07B-771D-C536-145B-F56C1FB6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949" y="2181762"/>
                <a:ext cx="1687641" cy="480709"/>
              </a:xfrm>
              <a:prstGeom prst="rect">
                <a:avLst/>
              </a:prstGeom>
              <a:blipFill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12B2-7CF4-F135-C186-15FF7916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436D-9085-7DEF-11AB-B51F3CB13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TimesNewRomanPS-BoldMT"/>
              </a:rPr>
              <a:t>ACI 318-19</a:t>
            </a:r>
          </a:p>
          <a:p>
            <a:pPr marL="0" indent="0">
              <a:buNone/>
            </a:pPr>
            <a:r>
              <a:rPr lang="en-US" sz="1800" b="1" dirty="0">
                <a:latin typeface="TimesNewRomanPS-BoldMT"/>
              </a:rPr>
              <a:t>8.5.4 </a:t>
            </a:r>
            <a:r>
              <a:rPr lang="en-US" sz="1800" i="1" dirty="0">
                <a:latin typeface="TimesNewRomanPS-ItalicMT"/>
              </a:rPr>
              <a:t>Openings in slab systems</a:t>
            </a:r>
            <a:br>
              <a:rPr lang="en-US" sz="1800" i="1" dirty="0">
                <a:latin typeface="TimesNewRomanPS-ItalicMT"/>
              </a:rPr>
            </a:br>
            <a:endParaRPr lang="en-US" sz="1800" i="1" dirty="0">
              <a:latin typeface="TimesNewRomanPS-ItalicM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TimesNewRomanPS-BoldMT"/>
              </a:rPr>
              <a:t>8.5.4.1 </a:t>
            </a:r>
            <a:r>
              <a:rPr lang="en-US" sz="1800" dirty="0">
                <a:latin typeface="TimesNewRomanPSMT"/>
              </a:rPr>
              <a:t>Openings of any size shall be permitted in slab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NewRomanPSMT"/>
              </a:rPr>
              <a:t>systems if shown by analysis that all strength and serviceability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NewRomanPSMT"/>
              </a:rPr>
              <a:t>requirements, including the limits on deflections, 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NewRomanPSMT"/>
              </a:rPr>
              <a:t>satisfied.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TimesNewRomanPSM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imesNewRomanPSMT"/>
              </a:rPr>
              <a:t>Total quantity of reinforcement in the slab shall be at least equal to that required for the slab without the opening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3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3ED7F-EBC3-0C23-B0C5-0B818343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7A0F-16AA-701A-88CE-CC11819D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3780-8C15-38F4-F75E-44105447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additional reinforcing equal to bars interrupted by the opening, half each side and in the same plane</a:t>
            </a:r>
          </a:p>
          <a:p>
            <a:r>
              <a:rPr lang="en-US" dirty="0"/>
              <a:t>Use same number of bars interrupted or equivalent area-of-steel of interrupted bars:</a:t>
            </a:r>
          </a:p>
          <a:p>
            <a:pPr lvl="1"/>
            <a:r>
              <a:rPr lang="en-US" dirty="0"/>
              <a:t>Example – (4) #4 bars interrupted = 4 * 0.20 = 0.80in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Alternate – (2) #6 replacement bars = 2 * 0.44 = 0.88in</a:t>
            </a:r>
            <a:r>
              <a:rPr lang="en-US" baseline="30000" dirty="0"/>
              <a:t>2</a:t>
            </a:r>
          </a:p>
          <a:p>
            <a:r>
              <a:rPr lang="en-US" dirty="0"/>
              <a:t>Provide #4 diagonal trim bars at openings for crack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03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0E56-8A8A-A653-752D-90BE6194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4853-1580-F326-F5A5-520EE7DB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9" name="Picture 8" descr="A blueprint of a diagram&#10;&#10;AI-generated content may be incorrect.">
            <a:extLst>
              <a:ext uri="{FF2B5EF4-FFF2-40B4-BE49-F238E27FC236}">
                <a16:creationId xmlns:a16="http://schemas.microsoft.com/office/drawing/2014/main" id="{ECBF0B24-681C-A4C1-1EE7-78CC3766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58" y="1327324"/>
            <a:ext cx="6476761" cy="48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8F8F-4B9C-85CD-74C0-415705D2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Holes and Hatches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7C0A1-8E52-5E6C-F876-1A6F5F14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66" y="1825625"/>
            <a:ext cx="5804034" cy="3869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843A-67DA-60E2-C112-394E2ABE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1566" cy="4351338"/>
          </a:xfrm>
        </p:spPr>
        <p:txBody>
          <a:bodyPr/>
          <a:lstStyle/>
          <a:p>
            <a:r>
              <a:rPr lang="en-US" dirty="0"/>
              <a:t>Almost all underground structures require some type of opening</a:t>
            </a:r>
          </a:p>
        </p:txBody>
      </p:sp>
    </p:spTree>
    <p:extLst>
      <p:ext uri="{BB962C8B-B14F-4D97-AF65-F5344CB8AC3E}">
        <p14:creationId xmlns:p14="http://schemas.microsoft.com/office/powerpoint/2010/main" val="235814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98760-6596-BE4D-8F2A-80657096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F382-3CA5-3BAA-669A-2F3F7B9F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 descr="A blueprint of a square with a circle and a circle with a circle&#10;&#10;AI-generated content may be incorrect.">
            <a:extLst>
              <a:ext uri="{FF2B5EF4-FFF2-40B4-BE49-F238E27FC236}">
                <a16:creationId xmlns:a16="http://schemas.microsoft.com/office/drawing/2014/main" id="{30D890D6-8202-6CFC-9D84-33B2A62D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03" y="1340975"/>
            <a:ext cx="6491416" cy="48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1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7726F-B0A6-4CFC-6963-3878B0CAE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6DC3-1E46-C75F-664D-4D100903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9" name="Picture 8" descr="A blueprint of a machine&#10;&#10;AI-generated content may be incorrect.">
            <a:extLst>
              <a:ext uri="{FF2B5EF4-FFF2-40B4-BE49-F238E27FC236}">
                <a16:creationId xmlns:a16="http://schemas.microsoft.com/office/drawing/2014/main" id="{5C57B7F3-A0A0-1DE9-CBB1-1B845911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14" y="1327452"/>
            <a:ext cx="6472902" cy="4892116"/>
          </a:xfrm>
          <a:prstGeom prst="rect">
            <a:avLst/>
          </a:prstGeom>
        </p:spPr>
      </p:pic>
      <p:pic>
        <p:nvPicPr>
          <p:cNvPr id="11" name="Picture 10" descr="A diagram of a mechanical engineering project&#10;&#10;AI-generated content may be incorrect.">
            <a:extLst>
              <a:ext uri="{FF2B5EF4-FFF2-40B4-BE49-F238E27FC236}">
                <a16:creationId xmlns:a16="http://schemas.microsoft.com/office/drawing/2014/main" id="{99BCA403-93A6-F1F4-5940-C13529CA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84" y="1440249"/>
            <a:ext cx="4757352" cy="34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23A5-74E6-0F13-09D6-2176B8413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8A56-C562-17D2-8C8F-1F7A2FC8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 descr="A blueprint of a construction site&#10;&#10;AI-generated content may be incorrect.">
            <a:extLst>
              <a:ext uri="{FF2B5EF4-FFF2-40B4-BE49-F238E27FC236}">
                <a16:creationId xmlns:a16="http://schemas.microsoft.com/office/drawing/2014/main" id="{0A1980F0-8DA5-04FA-5846-3CEBF454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52" y="1365005"/>
            <a:ext cx="6443186" cy="48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8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1E55-CA45-D2A7-BE2B-51698F96B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1A80-C10A-2A4F-7FE1-005B64CE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 descr="A blueprint of a grid&#10;&#10;AI-generated content may be incorrect.">
            <a:extLst>
              <a:ext uri="{FF2B5EF4-FFF2-40B4-BE49-F238E27FC236}">
                <a16:creationId xmlns:a16="http://schemas.microsoft.com/office/drawing/2014/main" id="{EC048231-7B0F-F960-E364-B0C08E5B6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14" y="1350711"/>
            <a:ext cx="6466704" cy="4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2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732D-2140-7336-E439-81E9F184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091F-2B77-98B1-ED78-D3506BB8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 descr="A blueprint of a construction plan&#10;&#10;AI-generated content may be incorrect.">
            <a:extLst>
              <a:ext uri="{FF2B5EF4-FFF2-40B4-BE49-F238E27FC236}">
                <a16:creationId xmlns:a16="http://schemas.microsoft.com/office/drawing/2014/main" id="{882E6472-0FD9-8E9B-1879-DA67AB18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68" y="1332147"/>
            <a:ext cx="6531097" cy="49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1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26960-AE11-8DAF-C1E1-9D82B1873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B6EC-C5C8-E756-3D9A-3D69C9E2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3B1F6-30CA-AFD8-5978-F38F05B5A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23" y="1332298"/>
            <a:ext cx="6448927" cy="48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2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16001-E5CD-FAD5-C5E5-A761E517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AE48-F42A-7116-5D3F-9B235D77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3F25-63D1-A57F-611B-FC42D031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2" y="1371867"/>
            <a:ext cx="6429092" cy="4850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D2B2AD-2C9B-B50B-EBD3-2B8856EC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639" y="1399676"/>
            <a:ext cx="4507496" cy="3376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410AB-572E-B82B-A900-15BB23DE9341}"/>
              </a:ext>
            </a:extLst>
          </p:cNvPr>
          <p:cNvSpPr txBox="1"/>
          <p:nvPr/>
        </p:nvSpPr>
        <p:spPr>
          <a:xfrm>
            <a:off x="7603172" y="4798745"/>
            <a:ext cx="441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Design Beam in the Long Direction</a:t>
            </a:r>
          </a:p>
        </p:txBody>
      </p:sp>
    </p:spTree>
    <p:extLst>
      <p:ext uri="{BB962C8B-B14F-4D97-AF65-F5344CB8AC3E}">
        <p14:creationId xmlns:p14="http://schemas.microsoft.com/office/powerpoint/2010/main" val="3394399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457C-0216-5B23-9832-145D6BC6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6A07-68A1-64EC-AC25-16317C655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ASTM C478/C478M</a:t>
            </a:r>
          </a:p>
          <a:p>
            <a:pPr lvl="1"/>
            <a:r>
              <a:rPr lang="en-US" dirty="0"/>
              <a:t>13.4.3 A Layer of reinforcement shall have a minimum area of 0.12in</a:t>
            </a:r>
            <a:r>
              <a:rPr lang="en-US" baseline="30000" dirty="0"/>
              <a:t>2</a:t>
            </a:r>
            <a:r>
              <a:rPr lang="en-US" dirty="0"/>
              <a:t>/linear ft [250mm</a:t>
            </a:r>
            <a:r>
              <a:rPr lang="en-US" baseline="30000" dirty="0"/>
              <a:t>2</a:t>
            </a:r>
            <a:r>
              <a:rPr lang="en-US" dirty="0"/>
              <a:t>/linear m] in both directions.</a:t>
            </a:r>
          </a:p>
          <a:p>
            <a:pPr lvl="1"/>
            <a:r>
              <a:rPr lang="en-US" dirty="0"/>
              <a:t>Openings in flat slab tops shall be additionally reinforced with a minimum of the equivalent of 0.20in</a:t>
            </a:r>
            <a:r>
              <a:rPr lang="en-US" baseline="30000" dirty="0"/>
              <a:t>2</a:t>
            </a:r>
            <a:r>
              <a:rPr lang="en-US" dirty="0"/>
              <a:t> [130mm</a:t>
            </a:r>
            <a:r>
              <a:rPr lang="en-US" baseline="30000" dirty="0"/>
              <a:t>2</a:t>
            </a:r>
            <a:r>
              <a:rPr lang="en-US" dirty="0"/>
              <a:t>] of steel at 90°. Straight rods used to reinforce openings shall have a minimum length equal to the diameter of the opening plus 2in.</a:t>
            </a:r>
          </a:p>
        </p:txBody>
      </p:sp>
    </p:spTree>
    <p:extLst>
      <p:ext uri="{BB962C8B-B14F-4D97-AF65-F5344CB8AC3E}">
        <p14:creationId xmlns:p14="http://schemas.microsoft.com/office/powerpoint/2010/main" val="371284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D356-0F7C-3825-9DAB-9373CBE5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F82B-BD72-A482-3FAA-C43FFB6D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 descr="A blueprint of a circular object with lines and a square&#10;&#10;AI-generated content may be incorrect.">
            <a:extLst>
              <a:ext uri="{FF2B5EF4-FFF2-40B4-BE49-F238E27FC236}">
                <a16:creationId xmlns:a16="http://schemas.microsoft.com/office/drawing/2014/main" id="{8729DB6D-D4DA-8FEB-7F7B-9CF0C4E3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49" y="1353269"/>
            <a:ext cx="6476333" cy="4891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FF87E-740C-802E-6699-DEDDDA722B4E}"/>
              </a:ext>
            </a:extLst>
          </p:cNvPr>
          <p:cNvSpPr txBox="1"/>
          <p:nvPr/>
        </p:nvSpPr>
        <p:spPr>
          <a:xfrm>
            <a:off x="7315200" y="1562100"/>
            <a:ext cx="4434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Trim bars are not the same as replacement steel</a:t>
            </a:r>
          </a:p>
        </p:txBody>
      </p:sp>
    </p:spTree>
    <p:extLst>
      <p:ext uri="{BB962C8B-B14F-4D97-AF65-F5344CB8AC3E}">
        <p14:creationId xmlns:p14="http://schemas.microsoft.com/office/powerpoint/2010/main" val="3964628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71D5B-F3C9-4888-6A06-B42CB15B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CEBC-1792-3C77-7FDB-E543696F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2242-9E1A-5656-8046-0EB19FA92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openings – Round or Rectangular</a:t>
            </a:r>
          </a:p>
          <a:p>
            <a:r>
              <a:rPr lang="en-US" dirty="0"/>
              <a:t>Gaskets</a:t>
            </a:r>
          </a:p>
          <a:p>
            <a:r>
              <a:rPr lang="en-US" dirty="0"/>
              <a:t>Sleeves</a:t>
            </a:r>
          </a:p>
          <a:p>
            <a:r>
              <a:rPr lang="en-US" dirty="0"/>
              <a:t>Knockouts</a:t>
            </a:r>
          </a:p>
          <a:p>
            <a:r>
              <a:rPr lang="en-US" dirty="0"/>
              <a:t>Corner Openings – Try to avoid</a:t>
            </a:r>
          </a:p>
          <a:p>
            <a:r>
              <a:rPr lang="en-US" dirty="0"/>
              <a:t>Slide Gates</a:t>
            </a:r>
          </a:p>
          <a:p>
            <a:pPr lvl="2"/>
            <a:r>
              <a:rPr lang="en-US" dirty="0"/>
              <a:t>Retaining interior or exterior water?</a:t>
            </a:r>
          </a:p>
          <a:p>
            <a:r>
              <a:rPr lang="en-US" dirty="0"/>
              <a:t>Weirs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D9EE1-B5D8-B784-F1A7-5AB6BAF6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47" y="1114102"/>
            <a:ext cx="2686425" cy="1543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32A28-6EA6-35D6-1825-D3BDAEF3B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90" y="2657367"/>
            <a:ext cx="2221230" cy="2243896"/>
          </a:xfrm>
          <a:prstGeom prst="rect">
            <a:avLst/>
          </a:prstGeom>
        </p:spPr>
      </p:pic>
      <p:pic>
        <p:nvPicPr>
          <p:cNvPr id="1026" name="Picture 2" descr="FABRICATED SLIDE GATES">
            <a:extLst>
              <a:ext uri="{FF2B5EF4-FFF2-40B4-BE49-F238E27FC236}">
                <a16:creationId xmlns:a16="http://schemas.microsoft.com/office/drawing/2014/main" id="{F978F3A7-A2A3-EEC0-EEB1-32913E35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72" y="2907983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3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EC8F-AABA-E32E-34C3-58724A98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014A-66D5-9B6E-F27E-E537B0CF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Holes and Hatches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1381C47-3020-147E-25AF-CA7C0944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528" y="1690688"/>
            <a:ext cx="3263503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51522-7993-B7C0-E3BE-80E2416A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46" y="1690689"/>
            <a:ext cx="4227569" cy="286483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1E19CE-7282-E0D9-0B95-70D96473C352}"/>
              </a:ext>
            </a:extLst>
          </p:cNvPr>
          <p:cNvSpPr txBox="1">
            <a:spLocks/>
          </p:cNvSpPr>
          <p:nvPr/>
        </p:nvSpPr>
        <p:spPr>
          <a:xfrm>
            <a:off x="5202207" y="4675917"/>
            <a:ext cx="4500446" cy="1190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Corner-outs like this should be avoided</a:t>
            </a:r>
          </a:p>
        </p:txBody>
      </p:sp>
    </p:spTree>
    <p:extLst>
      <p:ext uri="{BB962C8B-B14F-4D97-AF65-F5344CB8AC3E}">
        <p14:creationId xmlns:p14="http://schemas.microsoft.com/office/powerpoint/2010/main" val="3741315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2DD3-34D1-B81A-92AB-6EBA9D70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6923-621A-E8A7-6B45-C1628A2A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89A4-CF91-B89A-83D0-9EDDFF56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5695" cy="4351338"/>
          </a:xfrm>
        </p:spPr>
        <p:txBody>
          <a:bodyPr/>
          <a:lstStyle/>
          <a:p>
            <a:r>
              <a:rPr lang="en-US" b="1" dirty="0"/>
              <a:t>Finite Element Analysis</a:t>
            </a:r>
          </a:p>
          <a:p>
            <a:pPr lvl="1"/>
            <a:r>
              <a:rPr lang="en-US" b="1" dirty="0"/>
              <a:t>Accurately shows areas of maximum stress</a:t>
            </a:r>
          </a:p>
          <a:p>
            <a:pPr lvl="1"/>
            <a:r>
              <a:rPr lang="en-US" b="1" dirty="0"/>
              <a:t>Time consuming method</a:t>
            </a:r>
          </a:p>
          <a:p>
            <a:pPr lvl="1"/>
            <a:r>
              <a:rPr lang="en-US" b="1" dirty="0"/>
              <a:t>Not often justified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0A7E6-69BA-40DA-B580-ED26C95F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97" y="1345667"/>
            <a:ext cx="6378099" cy="48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9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B497-27EF-B4E0-ABA2-13DC227CA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1CE0-61D9-7045-39F1-9B3D619B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D7AAC-48F9-7B1A-ED5F-71AA66A0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5695" cy="4351338"/>
          </a:xfrm>
        </p:spPr>
        <p:txBody>
          <a:bodyPr/>
          <a:lstStyle/>
          <a:p>
            <a:r>
              <a:rPr lang="en-US" b="1" dirty="0"/>
              <a:t>Finite Element Analysis</a:t>
            </a:r>
          </a:p>
          <a:p>
            <a:pPr lvl="1"/>
            <a:r>
              <a:rPr lang="en-US" b="1" dirty="0"/>
              <a:t>Accurately shows areas of maximum stress</a:t>
            </a:r>
          </a:p>
          <a:p>
            <a:pPr lvl="1"/>
            <a:r>
              <a:rPr lang="en-US" b="1" dirty="0"/>
              <a:t>Time consuming method</a:t>
            </a:r>
          </a:p>
          <a:p>
            <a:pPr lvl="1"/>
            <a:r>
              <a:rPr lang="en-US" b="1" dirty="0"/>
              <a:t>Not often justified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2513E-4477-4446-48B8-05D1DA2F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5" y="1381669"/>
            <a:ext cx="6342834" cy="47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4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16D34-D9E5-7FB9-EEE5-668916E0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5123-EF3A-A0CC-22CE-4BAEDC90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Reinforced Concrete Design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7D31E7-004F-2903-833B-066F7F550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307" y="1406973"/>
            <a:ext cx="7350267" cy="4769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D4F26-72B0-BBB6-84ED-A6DBA6B03A1A}"/>
              </a:ext>
            </a:extLst>
          </p:cNvPr>
          <p:cNvSpPr txBox="1"/>
          <p:nvPr/>
        </p:nvSpPr>
        <p:spPr>
          <a:xfrm>
            <a:off x="6901313" y="5688531"/>
            <a:ext cx="1135781" cy="394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8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4F6E3-9D63-8B7E-A6CA-35F96241A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4887-D612-EAB8-4699-55312A1B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8BEBA-255A-ECDF-996D-E1911B61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700" y="1318157"/>
            <a:ext cx="6477803" cy="48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75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0482-C9BD-8A0A-2406-4A0FBE6F9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E0D6-4D0D-5BDB-5450-610F75ED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B65C4-FCFE-1041-FF6A-7C762CD3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97" y="1324794"/>
            <a:ext cx="6487427" cy="49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E276-8B56-BF8C-8CE1-0114C900E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609F-83AA-112E-DFE8-A28E9A70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FB7D8-7ADC-86B9-E295-6A920FED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5" y="1357162"/>
            <a:ext cx="6427640" cy="48867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901EC5-818D-4EC7-36AC-E9B1BB59701C}"/>
              </a:ext>
            </a:extLst>
          </p:cNvPr>
          <p:cNvCxnSpPr>
            <a:cxnSpLocks/>
          </p:cNvCxnSpPr>
          <p:nvPr/>
        </p:nvCxnSpPr>
        <p:spPr>
          <a:xfrm flipH="1">
            <a:off x="4954929" y="3005891"/>
            <a:ext cx="383189" cy="26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046096-6349-3BA7-681D-C39ECCE91183}"/>
              </a:ext>
            </a:extLst>
          </p:cNvPr>
          <p:cNvSpPr txBox="1"/>
          <p:nvPr/>
        </p:nvSpPr>
        <p:spPr>
          <a:xfrm>
            <a:off x="5338117" y="2682725"/>
            <a:ext cx="190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THIN WALL</a:t>
            </a:r>
          </a:p>
          <a:p>
            <a:r>
              <a:rPr lang="en-US" sz="1400" dirty="0"/>
              <a:t>KNOCKOUT</a:t>
            </a:r>
          </a:p>
          <a:p>
            <a:r>
              <a:rPr lang="en-US" sz="1400" dirty="0"/>
              <a:t>(UNREINFORCED)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029748-A53A-9DAA-E06A-AB5CA0B0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836" y="529364"/>
            <a:ext cx="2838808" cy="1634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50D008-533A-FFBA-B328-77D16F196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685" y="2109502"/>
            <a:ext cx="273405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2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D3E9-98D7-D0F1-8BED-1477ED9A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9AE-971F-EFF3-918C-C9847899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EF82D-1A94-5203-41FB-894F11E4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6" y="2715603"/>
            <a:ext cx="5201495" cy="34613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EBEB47-B32E-0D2C-00CD-E7EA88CD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Round Manhole Walls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CE777-488C-F401-6A4D-C3DE8A16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408" y="1362947"/>
            <a:ext cx="2552655" cy="4814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282EE-9675-AFD5-353D-D3CBF77D4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642" y="1744485"/>
            <a:ext cx="4408370" cy="9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9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BE90-0F11-6DC7-FA92-E90A6564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E1EE-A257-D1CE-9B01-8213770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090B2A-1022-BCF5-FBA5-45AAA54F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Round Manhole Walls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BA954-3D77-F4A5-B23E-8B195EFA3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92" y="2452467"/>
            <a:ext cx="3267531" cy="1362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6C03F-EBF0-46E6-8737-796CF9A2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715" y="2433071"/>
            <a:ext cx="3343742" cy="2695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EA5BB2-136F-FB08-F5DD-710A52C56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182" y="5129022"/>
            <a:ext cx="2219635" cy="256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EF5D67-32F0-86FD-5168-EE92994CB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042" y="2433071"/>
            <a:ext cx="3315163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5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8974-31C8-5EF1-7D46-D58DB468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&amp;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6646-1AF4-0BDD-7419-05FF7825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Factors to Consider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Weight of the piece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Center-of-gravity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Member thickness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Direction of lift </a:t>
            </a:r>
            <a:br>
              <a:rPr lang="en-US" dirty="0"/>
            </a:br>
            <a:r>
              <a:rPr lang="en-US" dirty="0"/>
              <a:t>(shear or tension)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Hook height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Fleet Angle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Concrete Strength</a:t>
            </a:r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Adhesion to form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5E4319-2E43-79EA-3343-D3A9B73A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253" y="1825625"/>
            <a:ext cx="5233087" cy="4118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924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8D74-99C3-0F2B-D480-6E8B41874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BAA7-437E-B83C-1EE5-22AD0E1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&amp;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20B30-23C1-F032-04B3-EB4A9C3D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Local Stress</a:t>
            </a:r>
            <a:br>
              <a:rPr lang="en-US" b="1" dirty="0"/>
            </a:br>
            <a:endParaRPr lang="en-US" b="1" dirty="0"/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Tension Loading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Shear Loading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DAA78C-6965-66CC-87F3-9C198C6A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126" y="1377779"/>
            <a:ext cx="6364564" cy="23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697951-AF23-7634-B961-09D0F6E3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126" y="4058959"/>
            <a:ext cx="7764625" cy="20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53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659B6-CF88-E297-9EC2-9BB3D86A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D937-3AE5-257A-8425-894B438B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Holes and Hatches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9A52CC-6A75-66E0-35E8-A4ECD79C6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667" y="1690688"/>
            <a:ext cx="5801784" cy="4351338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1FC5DE2-9BB2-4B23-996F-9C76085B8E5A}"/>
              </a:ext>
            </a:extLst>
          </p:cNvPr>
          <p:cNvSpPr txBox="1">
            <a:spLocks/>
          </p:cNvSpPr>
          <p:nvPr/>
        </p:nvSpPr>
        <p:spPr>
          <a:xfrm>
            <a:off x="327101" y="1712913"/>
            <a:ext cx="4711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Openings need to be properly reinforced</a:t>
            </a:r>
          </a:p>
        </p:txBody>
      </p:sp>
    </p:spTree>
    <p:extLst>
      <p:ext uri="{BB962C8B-B14F-4D97-AF65-F5344CB8AC3E}">
        <p14:creationId xmlns:p14="http://schemas.microsoft.com/office/powerpoint/2010/main" val="706764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D5B66-790A-A33C-2C9F-018A2FBA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D60B-D055-D1F6-E7EA-70901727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&amp;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6701-5D76-543A-09D4-E2FF0BF7F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Global Stress</a:t>
            </a:r>
            <a:br>
              <a:rPr lang="en-US" b="1" dirty="0"/>
            </a:br>
            <a:endParaRPr lang="en-US" b="1" dirty="0"/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Openings will reduce</a:t>
            </a:r>
            <a:br>
              <a:rPr lang="en-US" dirty="0"/>
            </a:br>
            <a:r>
              <a:rPr lang="en-US" dirty="0"/>
              <a:t>the section that resists</a:t>
            </a:r>
            <a:br>
              <a:rPr lang="en-US" dirty="0"/>
            </a:br>
            <a:r>
              <a:rPr lang="en-US" dirty="0"/>
              <a:t>bending stress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6CA757-DBF1-4951-61A7-79337EE1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7330" y="1193101"/>
            <a:ext cx="5899007" cy="46785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810B4F-11F6-17DA-CF34-CDAB40BC5DB9}"/>
              </a:ext>
            </a:extLst>
          </p:cNvPr>
          <p:cNvSpPr txBox="1">
            <a:spLocks/>
          </p:cNvSpPr>
          <p:nvPr/>
        </p:nvSpPr>
        <p:spPr bwMode="auto">
          <a:xfrm>
            <a:off x="5572897" y="5870057"/>
            <a:ext cx="4436076" cy="43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800"/>
              </a:spcBef>
              <a:defRPr/>
            </a:pPr>
            <a:r>
              <a:rPr lang="en-US" sz="1800" kern="0" dirty="0">
                <a:solidFill>
                  <a:srgbClr val="00496A"/>
                </a:solidFill>
                <a:latin typeface="+mn-lt"/>
              </a:rPr>
              <a:t>PCI Design Manual Figure 5.3.2.1</a:t>
            </a:r>
          </a:p>
        </p:txBody>
      </p:sp>
    </p:spTree>
    <p:extLst>
      <p:ext uri="{BB962C8B-B14F-4D97-AF65-F5344CB8AC3E}">
        <p14:creationId xmlns:p14="http://schemas.microsoft.com/office/powerpoint/2010/main" val="9077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7CE01-9867-EF86-C302-1ACD49F5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9433-A449-8959-E3E6-1E43DE3B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&amp;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A860-015E-7FAA-3641-D8491E5A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Global Stress</a:t>
            </a:r>
            <a:br>
              <a:rPr lang="en-US" b="1" dirty="0"/>
            </a:br>
            <a:endParaRPr lang="en-US" b="1" dirty="0"/>
          </a:p>
          <a:p>
            <a:pPr lvl="1">
              <a:spcAft>
                <a:spcPts val="600"/>
              </a:spcAft>
              <a:buClr>
                <a:srgbClr val="00496A"/>
              </a:buClr>
              <a:buFont typeface="Arial" charset="0"/>
              <a:buChar char="•"/>
            </a:pPr>
            <a:r>
              <a:rPr lang="en-US" dirty="0"/>
              <a:t>Openings will reduce</a:t>
            </a:r>
            <a:br>
              <a:rPr lang="en-US" dirty="0"/>
            </a:br>
            <a:r>
              <a:rPr lang="en-US" dirty="0"/>
              <a:t>the section that resists</a:t>
            </a:r>
            <a:br>
              <a:rPr lang="en-US" dirty="0"/>
            </a:br>
            <a:r>
              <a:rPr lang="en-US" dirty="0"/>
              <a:t>bending stress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30F7-7A0B-D51C-A4FE-8085309B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71" y="681037"/>
            <a:ext cx="543000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0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1457-E003-5359-4BE1-B484A364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DD9-1BF3-A67E-CC97-753F9355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&amp; Handling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7ADDE-70FB-CCA2-FF33-1AE1F906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661" y="1328923"/>
            <a:ext cx="6506678" cy="48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12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6A08B-C84B-8424-22D5-447CCE7CF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FDC6-1B9D-5B01-015A-64968342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Center-of-Gravity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5A1CF-D13E-D8A1-B617-F0C10843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89" y="1355807"/>
            <a:ext cx="5635304" cy="48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0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37DCD-FC1C-A0BB-2192-CD5B0E70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EA8C-1620-FBF9-DF31-6C0FA91A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Openings in Slab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8377F-78E1-0D07-9DF4-7097F8D0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8" y="1703696"/>
            <a:ext cx="5993142" cy="4514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AE37D-FA94-BBFC-2688-B9E69D9A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6704"/>
            <a:ext cx="5989698" cy="45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6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EBDD4-82A9-8F28-8787-1EDAB6B2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1E0B-A7A8-68B6-3624-BCE14BB8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Center-of Gravity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5B034-9457-7157-83EE-BFB56116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22" y="1410985"/>
            <a:ext cx="5401429" cy="1629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76E2EF-11D7-4C45-B11F-CF0C89CA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0" y="1370842"/>
            <a:ext cx="5650031" cy="47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8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A5D9-812D-5841-8798-2355F25C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pic>
        <p:nvPicPr>
          <p:cNvPr id="4" name="Content Placeholder 3" descr="Picture3.png">
            <a:extLst>
              <a:ext uri="{FF2B5EF4-FFF2-40B4-BE49-F238E27FC236}">
                <a16:creationId xmlns:a16="http://schemas.microsoft.com/office/drawing/2014/main" id="{E5372236-699A-5FEC-3EA4-CC8E4841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97"/>
          <a:stretch>
            <a:fillRect/>
          </a:stretch>
        </p:blipFill>
        <p:spPr>
          <a:xfrm>
            <a:off x="4067155" y="1507991"/>
            <a:ext cx="4008441" cy="4724382"/>
          </a:xfrm>
        </p:spPr>
      </p:pic>
    </p:spTree>
    <p:extLst>
      <p:ext uri="{BB962C8B-B14F-4D97-AF65-F5344CB8AC3E}">
        <p14:creationId xmlns:p14="http://schemas.microsoft.com/office/powerpoint/2010/main" val="2838240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841B3-22F0-3DAD-A967-B73DEE748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C4ED-5FE0-3D28-1E54-A5C221CA1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Hatches and Holes</a:t>
            </a:r>
            <a:br>
              <a:rPr lang="en-US" sz="4800" b="1" dirty="0"/>
            </a:br>
            <a:r>
              <a:rPr lang="en-US" sz="3600" b="1" dirty="0"/>
              <a:t>Design Impacts on Underground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2F12F-07C5-288C-7A9A-7BBFA0647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Precast Concrete Association of New York</a:t>
            </a:r>
          </a:p>
          <a:p>
            <a:r>
              <a:rPr lang="en-US" dirty="0"/>
              <a:t>Ronald Thornton, P.E.</a:t>
            </a:r>
          </a:p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26027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5C39-BEB5-49DC-797D-97C6FFD1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144C-0F9D-E9D8-D22F-00FA57F3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Holes and Hatches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4BA3C6-0B4A-4A63-BF5A-52D082502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8" y="1825625"/>
            <a:ext cx="5801784" cy="4351338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5D8BC0F-8030-B88D-7742-3A6C6470AD9F}"/>
              </a:ext>
            </a:extLst>
          </p:cNvPr>
          <p:cNvSpPr txBox="1">
            <a:spLocks/>
          </p:cNvSpPr>
          <p:nvPr/>
        </p:nvSpPr>
        <p:spPr>
          <a:xfrm>
            <a:off x="5891742" y="1841500"/>
            <a:ext cx="56000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Should openings cross a horizontal joint?</a:t>
            </a:r>
          </a:p>
          <a:p>
            <a:r>
              <a:rPr lang="en-US" dirty="0"/>
              <a:t>Openings can also affect lifting &amp; rigging</a:t>
            </a:r>
          </a:p>
          <a:p>
            <a:r>
              <a:rPr lang="en-US" dirty="0"/>
              <a:t>We will discuss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6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19B-BF98-5546-BCA8-58CF8EA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ASTM Standards for Precast Underground Structures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9943F2-C11E-F17B-886D-3052EC3F1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59910"/>
              </p:ext>
            </p:extLst>
          </p:nvPr>
        </p:nvGraphicFramePr>
        <p:xfrm>
          <a:off x="762000" y="1956227"/>
          <a:ext cx="10515601" cy="322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674">
                  <a:extLst>
                    <a:ext uri="{9D8B030D-6E8A-4147-A177-3AD203B41FA5}">
                      <a16:colId xmlns:a16="http://schemas.microsoft.com/office/drawing/2014/main" val="3975994950"/>
                    </a:ext>
                  </a:extLst>
                </a:gridCol>
              </a:tblGrid>
              <a:tr h="61038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Materials &amp; Manufacturing ASTM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Related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Design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Round Manholes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 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Utility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 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 &amp; Wastewater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 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C1227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Septic Tanks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C890*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 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C1613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Grease Traps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 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685">
                <a:tc gridSpan="4"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*C1227 specifies lighter loads for residential tanks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1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19B-BF98-5546-BCA8-58CF8EA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Design &amp; 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94E-A571-A741-BF81-5C02366A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AASHTO LRFD – ASTM C1889</a:t>
            </a:r>
          </a:p>
          <a:p>
            <a:pPr lvl="1"/>
            <a:r>
              <a:rPr lang="en-US" dirty="0"/>
              <a:t>HL93 Loading</a:t>
            </a:r>
          </a:p>
          <a:p>
            <a:r>
              <a:rPr lang="en-US" dirty="0"/>
              <a:t>Aircraft Loads – FAA Circular 5320-6G, Appendix B</a:t>
            </a:r>
          </a:p>
          <a:p>
            <a:r>
              <a:rPr lang="en-US" dirty="0"/>
              <a:t>Railroad Loading – AREMA (American Railway Engineering and Maintenance-of-Way Association)</a:t>
            </a:r>
          </a:p>
          <a:p>
            <a:pPr lvl="2"/>
            <a:r>
              <a:rPr lang="en-US" sz="2400" dirty="0"/>
              <a:t>Cooper E80</a:t>
            </a:r>
          </a:p>
          <a:p>
            <a:r>
              <a:rPr lang="en-US" dirty="0"/>
              <a:t>ACI 350 – Environmental Engineering Structures</a:t>
            </a:r>
          </a:p>
          <a:p>
            <a:r>
              <a:rPr lang="en-US" dirty="0"/>
              <a:t>State DOT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88852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919B-BF98-5546-BCA8-58CF8EA5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Underground Vaults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B94E-A571-A741-BF81-5C02366A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down a structure to individual members</a:t>
            </a:r>
          </a:p>
          <a:p>
            <a:pPr lvl="1"/>
            <a:r>
              <a:rPr lang="en-US" dirty="0"/>
              <a:t>Top Slab</a:t>
            </a:r>
          </a:p>
          <a:p>
            <a:pPr lvl="1"/>
            <a:r>
              <a:rPr lang="en-US" dirty="0"/>
              <a:t>Walls</a:t>
            </a:r>
          </a:p>
          <a:p>
            <a:pPr lvl="2"/>
            <a:r>
              <a:rPr lang="en-US" dirty="0"/>
              <a:t>Mono Top</a:t>
            </a:r>
          </a:p>
          <a:p>
            <a:pPr lvl="2"/>
            <a:r>
              <a:rPr lang="en-US" dirty="0"/>
              <a:t>Risers</a:t>
            </a:r>
          </a:p>
          <a:p>
            <a:pPr lvl="2"/>
            <a:r>
              <a:rPr lang="en-US" dirty="0"/>
              <a:t>Mono/Integral Base</a:t>
            </a:r>
          </a:p>
          <a:p>
            <a:pPr lvl="1"/>
            <a:r>
              <a:rPr lang="en-US" dirty="0"/>
              <a:t>Base slab</a:t>
            </a:r>
          </a:p>
        </p:txBody>
      </p:sp>
      <p:pic>
        <p:nvPicPr>
          <p:cNvPr id="4" name="Content Placeholder 4" descr="A picture containing outdoor, box, small, sitting&#10;&#10;Description automatically generated">
            <a:extLst>
              <a:ext uri="{FF2B5EF4-FFF2-40B4-BE49-F238E27FC236}">
                <a16:creationId xmlns:a16="http://schemas.microsoft.com/office/drawing/2014/main" id="{A7F558FE-F9B6-4BE8-EA0E-2E5A9D8F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4851" y="2441035"/>
            <a:ext cx="6497080" cy="3158302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1FD916E3-99ED-EB4C-5762-7318BB76CFEC}"/>
              </a:ext>
            </a:extLst>
          </p:cNvPr>
          <p:cNvSpPr/>
          <p:nvPr/>
        </p:nvSpPr>
        <p:spPr bwMode="auto">
          <a:xfrm>
            <a:off x="8935995" y="1493617"/>
            <a:ext cx="1381022" cy="369792"/>
          </a:xfrm>
          <a:prstGeom prst="borderCallout1">
            <a:avLst>
              <a:gd name="adj1" fmla="val 51250"/>
              <a:gd name="adj2" fmla="val 531"/>
              <a:gd name="adj3" fmla="val 472300"/>
              <a:gd name="adj4" fmla="val -8417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TOP SLAB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808555D6-52BD-5259-AC6A-87C16D857DE8}"/>
              </a:ext>
            </a:extLst>
          </p:cNvPr>
          <p:cNvSpPr/>
          <p:nvPr/>
        </p:nvSpPr>
        <p:spPr bwMode="auto">
          <a:xfrm>
            <a:off x="4589431" y="5734274"/>
            <a:ext cx="1506569" cy="369792"/>
          </a:xfrm>
          <a:prstGeom prst="borderCallout1">
            <a:avLst>
              <a:gd name="adj1" fmla="val 51250"/>
              <a:gd name="adj2" fmla="val 99281"/>
              <a:gd name="adj3" fmla="val -192474"/>
              <a:gd name="adj4" fmla="val 14336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BASE SLAB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E0BAEAC-BC01-A4D3-808D-866504D6B1EE}"/>
              </a:ext>
            </a:extLst>
          </p:cNvPr>
          <p:cNvSpPr/>
          <p:nvPr/>
        </p:nvSpPr>
        <p:spPr bwMode="auto">
          <a:xfrm>
            <a:off x="4459245" y="3917728"/>
            <a:ext cx="1381022" cy="369792"/>
          </a:xfrm>
          <a:prstGeom prst="borderCallout1">
            <a:avLst>
              <a:gd name="adj1" fmla="val 51250"/>
              <a:gd name="adj2" fmla="val 98713"/>
              <a:gd name="adj3" fmla="val -75000"/>
              <a:gd name="adj4" fmla="val 143031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WALLS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_Education_2021" id="{32BFB0D0-8AFA-3F47-B2EC-491B5F414053}" vid="{0252F970-ABDD-DE4C-B35B-9B6493BB8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TPS_Education_2021</Template>
  <TotalTime>836</TotalTime>
  <Words>1288</Words>
  <Application>Microsoft Office PowerPoint</Application>
  <PresentationFormat>Widescreen</PresentationFormat>
  <Paragraphs>305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Arial</vt:lpstr>
      <vt:lpstr>Arial Black</vt:lpstr>
      <vt:lpstr>Calibri</vt:lpstr>
      <vt:lpstr>Cambria Math</vt:lpstr>
      <vt:lpstr>Impact</vt:lpstr>
      <vt:lpstr>Tahoma</vt:lpstr>
      <vt:lpstr>Times</vt:lpstr>
      <vt:lpstr>TimesNewRomanPS-BoldMT</vt:lpstr>
      <vt:lpstr>TimesNewRomanPS-ItalicMT</vt:lpstr>
      <vt:lpstr>TimesNewRomanPSMT</vt:lpstr>
      <vt:lpstr>Verdana</vt:lpstr>
      <vt:lpstr>Wingdings</vt:lpstr>
      <vt:lpstr>Office Theme</vt:lpstr>
      <vt:lpstr>Hatches and Holes Design Impacts on Underground Structures</vt:lpstr>
      <vt:lpstr>Learning Objectives</vt:lpstr>
      <vt:lpstr>Holes and Hatches</vt:lpstr>
      <vt:lpstr>Holes and Hatches</vt:lpstr>
      <vt:lpstr>Holes and Hatches</vt:lpstr>
      <vt:lpstr>Holes and Hatches</vt:lpstr>
      <vt:lpstr>ASTM Standards for Precast Underground Structures</vt:lpstr>
      <vt:lpstr>Other Design &amp; Load Specifications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Design of Underground Vaults</vt:lpstr>
      <vt:lpstr>Reinforced Concrete Design</vt:lpstr>
      <vt:lpstr>Reinforced Concrete Design</vt:lpstr>
      <vt:lpstr>Reinforced Concrete Design</vt:lpstr>
      <vt:lpstr>Reinforced Concrete Design</vt:lpstr>
      <vt:lpstr>Reinforced Concrete Design</vt:lpstr>
      <vt:lpstr>Reinforced Concrete Design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Trim Bars</vt:lpstr>
      <vt:lpstr>Openings in Slab Systems</vt:lpstr>
      <vt:lpstr>Openings in Walls</vt:lpstr>
      <vt:lpstr>Reinforced Concrete Design</vt:lpstr>
      <vt:lpstr>Reinforced Concrete Design</vt:lpstr>
      <vt:lpstr>Reinforced Concrete Design</vt:lpstr>
      <vt:lpstr>Openings in Slab Systems</vt:lpstr>
      <vt:lpstr>Openings in Slab Systems</vt:lpstr>
      <vt:lpstr>Openings in Slab Systems</vt:lpstr>
      <vt:lpstr>Openings in Slab Systems</vt:lpstr>
      <vt:lpstr>Openings in Slab Systems</vt:lpstr>
      <vt:lpstr>Lifting &amp; Handling</vt:lpstr>
      <vt:lpstr>Lifting &amp; Handling</vt:lpstr>
      <vt:lpstr>Lifting &amp; Handling</vt:lpstr>
      <vt:lpstr>Lifting &amp; Handling</vt:lpstr>
      <vt:lpstr>Lifting &amp; Handling</vt:lpstr>
      <vt:lpstr>Center-of-Gravity</vt:lpstr>
      <vt:lpstr>Openings in Slab Systems</vt:lpstr>
      <vt:lpstr>Center-of Gravity</vt:lpstr>
      <vt:lpstr>Questions??</vt:lpstr>
      <vt:lpstr>Hatches and Holes Design Impacts on Underground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Kathy Ritsmon</dc:creator>
  <cp:lastModifiedBy>Kathy Ritsmon</cp:lastModifiedBy>
  <cp:revision>12</cp:revision>
  <dcterms:created xsi:type="dcterms:W3CDTF">2021-08-25T16:35:19Z</dcterms:created>
  <dcterms:modified xsi:type="dcterms:W3CDTF">2026-01-15T16:27:26Z</dcterms:modified>
</cp:coreProperties>
</file>